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42" r:id="rId3"/>
    <p:sldId id="361" r:id="rId5"/>
    <p:sldId id="362" r:id="rId6"/>
    <p:sldId id="363" r:id="rId7"/>
    <p:sldId id="366" r:id="rId8"/>
    <p:sldId id="364" r:id="rId9"/>
    <p:sldId id="371" r:id="rId10"/>
    <p:sldId id="369" r:id="rId11"/>
    <p:sldId id="327" r:id="rId12"/>
    <p:sldId id="374" r:id="rId13"/>
    <p:sldId id="372" r:id="rId14"/>
    <p:sldId id="375" r:id="rId15"/>
    <p:sldId id="376" r:id="rId16"/>
    <p:sldId id="377" r:id="rId17"/>
    <p:sldId id="380" r:id="rId18"/>
    <p:sldId id="378" r:id="rId19"/>
    <p:sldId id="379" r:id="rId20"/>
    <p:sldId id="382" r:id="rId21"/>
    <p:sldId id="443" r:id="rId22"/>
    <p:sldId id="381" r:id="rId23"/>
    <p:sldId id="444" r:id="rId24"/>
    <p:sldId id="383" r:id="rId25"/>
    <p:sldId id="384" r:id="rId26"/>
    <p:sldId id="446" r:id="rId27"/>
    <p:sldId id="447" r:id="rId28"/>
    <p:sldId id="448" r:id="rId29"/>
    <p:sldId id="388" r:id="rId30"/>
    <p:sldId id="390" r:id="rId31"/>
    <p:sldId id="391" r:id="rId32"/>
    <p:sldId id="449" r:id="rId33"/>
    <p:sldId id="392" r:id="rId34"/>
    <p:sldId id="434" r:id="rId35"/>
    <p:sldId id="435" r:id="rId36"/>
    <p:sldId id="436" r:id="rId37"/>
    <p:sldId id="438" r:id="rId38"/>
    <p:sldId id="480" r:id="rId39"/>
    <p:sldId id="439" r:id="rId40"/>
    <p:sldId id="440" r:id="rId41"/>
    <p:sldId id="441" r:id="rId42"/>
    <p:sldId id="451" r:id="rId43"/>
    <p:sldId id="393" r:id="rId44"/>
    <p:sldId id="394" r:id="rId45"/>
    <p:sldId id="400" r:id="rId46"/>
    <p:sldId id="452" r:id="rId47"/>
    <p:sldId id="453" r:id="rId48"/>
    <p:sldId id="403" r:id="rId49"/>
    <p:sldId id="454" r:id="rId50"/>
    <p:sldId id="406" r:id="rId51"/>
    <p:sldId id="456" r:id="rId52"/>
    <p:sldId id="457" r:id="rId53"/>
    <p:sldId id="458" r:id="rId54"/>
    <p:sldId id="459" r:id="rId55"/>
    <p:sldId id="482" r:id="rId56"/>
    <p:sldId id="407" r:id="rId57"/>
    <p:sldId id="344" r:id="rId58"/>
    <p:sldId id="408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8" r:id="rId68"/>
    <p:sldId id="419" r:id="rId69"/>
    <p:sldId id="420" r:id="rId70"/>
    <p:sldId id="421" r:id="rId71"/>
    <p:sldId id="422" r:id="rId72"/>
    <p:sldId id="461" r:id="rId73"/>
    <p:sldId id="481" r:id="rId74"/>
    <p:sldId id="462" r:id="rId75"/>
    <p:sldId id="463" r:id="rId76"/>
    <p:sldId id="464" r:id="rId77"/>
    <p:sldId id="426" r:id="rId78"/>
    <p:sldId id="465" r:id="rId79"/>
    <p:sldId id="427" r:id="rId80"/>
    <p:sldId id="428" r:id="rId81"/>
    <p:sldId id="466" r:id="rId82"/>
    <p:sldId id="467" r:id="rId83"/>
    <p:sldId id="468" r:id="rId84"/>
    <p:sldId id="469" r:id="rId85"/>
    <p:sldId id="470" r:id="rId86"/>
    <p:sldId id="430" r:id="rId87"/>
    <p:sldId id="471" r:id="rId88"/>
    <p:sldId id="472" r:id="rId89"/>
    <p:sldId id="473" r:id="rId90"/>
    <p:sldId id="474" r:id="rId91"/>
    <p:sldId id="475" r:id="rId92"/>
    <p:sldId id="476" r:id="rId93"/>
    <p:sldId id="477" r:id="rId94"/>
    <p:sldId id="478" r:id="rId95"/>
    <p:sldId id="479" r:id="rId96"/>
  </p:sldIdLst>
  <p:sldSz cx="12192000" cy="6858000"/>
  <p:notesSz cx="6858000" cy="9144000"/>
  <p:custDataLst>
    <p:tags r:id="rId1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C0E0D"/>
    <a:srgbClr val="0D0F0E"/>
    <a:srgbClr val="FC6700"/>
    <a:srgbClr val="820503"/>
    <a:srgbClr val="FD6F00"/>
    <a:srgbClr val="07263C"/>
    <a:srgbClr val="08070A"/>
    <a:srgbClr val="031E31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9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0" Type="http://schemas.openxmlformats.org/officeDocument/2006/relationships/tags" Target="tags/tag262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TVS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5.xml"/><Relationship Id="rId3" Type="http://schemas.openxmlformats.org/officeDocument/2006/relationships/image" Target="../media/image9.png"/><Relationship Id="rId2" Type="http://schemas.openxmlformats.org/officeDocument/2006/relationships/tags" Target="../tags/tag94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96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9.xml"/><Relationship Id="rId3" Type="http://schemas.openxmlformats.org/officeDocument/2006/relationships/image" Target="../media/image12.png"/><Relationship Id="rId2" Type="http://schemas.openxmlformats.org/officeDocument/2006/relationships/tags" Target="../tags/tag98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1.xml"/><Relationship Id="rId3" Type="http://schemas.openxmlformats.org/officeDocument/2006/relationships/image" Target="../media/image13.png"/><Relationship Id="rId2" Type="http://schemas.openxmlformats.org/officeDocument/2006/relationships/tags" Target="../tags/tag100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3.xml"/><Relationship Id="rId3" Type="http://schemas.openxmlformats.org/officeDocument/2006/relationships/image" Target="../media/image14.png"/><Relationship Id="rId2" Type="http://schemas.openxmlformats.org/officeDocument/2006/relationships/tags" Target="../tags/tag10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5.xml"/><Relationship Id="rId3" Type="http://schemas.openxmlformats.org/officeDocument/2006/relationships/image" Target="../media/image15.png"/><Relationship Id="rId2" Type="http://schemas.openxmlformats.org/officeDocument/2006/relationships/tags" Target="../tags/tag104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106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1.xml"/><Relationship Id="rId4" Type="http://schemas.openxmlformats.org/officeDocument/2006/relationships/image" Target="../media/image18.png"/><Relationship Id="rId3" Type="http://schemas.openxmlformats.org/officeDocument/2006/relationships/image" Target="../media/image16.png"/><Relationship Id="rId2" Type="http://schemas.openxmlformats.org/officeDocument/2006/relationships/tags" Target="../tags/tag110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7.xml"/><Relationship Id="rId3" Type="http://schemas.openxmlformats.org/officeDocument/2006/relationships/image" Target="../media/image19.png"/><Relationship Id="rId2" Type="http://schemas.openxmlformats.org/officeDocument/2006/relationships/tags" Target="../tags/tag116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9.xml"/><Relationship Id="rId3" Type="http://schemas.openxmlformats.org/officeDocument/2006/relationships/image" Target="../media/image20.png"/><Relationship Id="rId2" Type="http://schemas.openxmlformats.org/officeDocument/2006/relationships/tags" Target="../tags/tag118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3.xml"/><Relationship Id="rId3" Type="http://schemas.openxmlformats.org/officeDocument/2006/relationships/image" Target="../media/image21.png"/><Relationship Id="rId2" Type="http://schemas.openxmlformats.org/officeDocument/2006/relationships/tags" Target="../tags/tag122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124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9.xml"/><Relationship Id="rId3" Type="http://schemas.openxmlformats.org/officeDocument/2006/relationships/image" Target="../media/image25.png"/><Relationship Id="rId2" Type="http://schemas.openxmlformats.org/officeDocument/2006/relationships/tags" Target="../tags/tag128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7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130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3.xml"/><Relationship Id="rId3" Type="http://schemas.openxmlformats.org/officeDocument/2006/relationships/image" Target="../media/image28.png"/><Relationship Id="rId2" Type="http://schemas.openxmlformats.org/officeDocument/2006/relationships/tags" Target="../tags/tag132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5.xml"/><Relationship Id="rId3" Type="http://schemas.openxmlformats.org/officeDocument/2006/relationships/image" Target="../media/image29.png"/><Relationship Id="rId2" Type="http://schemas.openxmlformats.org/officeDocument/2006/relationships/tags" Target="../tags/tag134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7.xml"/><Relationship Id="rId3" Type="http://schemas.openxmlformats.org/officeDocument/2006/relationships/image" Target="../media/image30.png"/><Relationship Id="rId2" Type="http://schemas.openxmlformats.org/officeDocument/2006/relationships/tags" Target="../tags/tag136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1.xml"/><Relationship Id="rId3" Type="http://schemas.openxmlformats.org/officeDocument/2006/relationships/image" Target="../media/image31.png"/><Relationship Id="rId2" Type="http://schemas.openxmlformats.org/officeDocument/2006/relationships/tags" Target="../tags/tag140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3.xml"/><Relationship Id="rId3" Type="http://schemas.openxmlformats.org/officeDocument/2006/relationships/image" Target="../media/image32.png"/><Relationship Id="rId2" Type="http://schemas.openxmlformats.org/officeDocument/2006/relationships/tags" Target="../tags/tag142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5.xml"/><Relationship Id="rId3" Type="http://schemas.openxmlformats.org/officeDocument/2006/relationships/image" Target="../media/image33.png"/><Relationship Id="rId2" Type="http://schemas.openxmlformats.org/officeDocument/2006/relationships/tags" Target="../tags/tag144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tags" Target="../tags/tag146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9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14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4.xml"/><Relationship Id="rId3" Type="http://schemas.openxmlformats.org/officeDocument/2006/relationships/image" Target="../media/image5.png"/><Relationship Id="rId2" Type="http://schemas.openxmlformats.org/officeDocument/2006/relationships/tags" Target="../tags/tag73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1.xml"/><Relationship Id="rId3" Type="http://schemas.openxmlformats.org/officeDocument/2006/relationships/image" Target="../media/image37.png"/><Relationship Id="rId2" Type="http://schemas.openxmlformats.org/officeDocument/2006/relationships/tags" Target="../tags/tag150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7.xml"/><Relationship Id="rId3" Type="http://schemas.openxmlformats.org/officeDocument/2006/relationships/image" Target="../media/image38.png"/><Relationship Id="rId2" Type="http://schemas.openxmlformats.org/officeDocument/2006/relationships/tags" Target="../tags/tag156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9.xml"/><Relationship Id="rId3" Type="http://schemas.openxmlformats.org/officeDocument/2006/relationships/image" Target="../media/image39.png"/><Relationship Id="rId2" Type="http://schemas.openxmlformats.org/officeDocument/2006/relationships/tags" Target="../tags/tag158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image" Target="../media/image40.png"/><Relationship Id="rId2" Type="http://schemas.openxmlformats.org/officeDocument/2006/relationships/tags" Target="../tags/tag160.xml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3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162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7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tags" Target="../tags/tag166.xm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9.xml"/><Relationship Id="rId3" Type="http://schemas.openxmlformats.org/officeDocument/2006/relationships/image" Target="../media/image45.png"/><Relationship Id="rId2" Type="http://schemas.openxmlformats.org/officeDocument/2006/relationships/tags" Target="../tags/tag16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image" Target="../media/image6.png"/><Relationship Id="rId2" Type="http://schemas.openxmlformats.org/officeDocument/2006/relationships/tags" Target="../tags/tag75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1.xml"/><Relationship Id="rId3" Type="http://schemas.openxmlformats.org/officeDocument/2006/relationships/image" Target="../media/image46.png"/><Relationship Id="rId2" Type="http://schemas.openxmlformats.org/officeDocument/2006/relationships/tags" Target="../tags/tag170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3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172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5.xml"/><Relationship Id="rId3" Type="http://schemas.openxmlformats.org/officeDocument/2006/relationships/image" Target="../media/image49.png"/><Relationship Id="rId2" Type="http://schemas.openxmlformats.org/officeDocument/2006/relationships/tags" Target="../tags/tag174.xml"/><Relationship Id="rId1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7.xml"/><Relationship Id="rId3" Type="http://schemas.openxmlformats.org/officeDocument/2006/relationships/image" Target="../media/image50.png"/><Relationship Id="rId2" Type="http://schemas.openxmlformats.org/officeDocument/2006/relationships/tags" Target="../tags/tag176.xml"/><Relationship Id="rId1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9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tags" Target="../tags/tag178.xml"/><Relationship Id="rId1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9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188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1.xml"/><Relationship Id="rId3" Type="http://schemas.openxmlformats.org/officeDocument/2006/relationships/image" Target="../media/image55.png"/><Relationship Id="rId2" Type="http://schemas.openxmlformats.org/officeDocument/2006/relationships/tags" Target="../tags/tag190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8.xml"/><Relationship Id="rId3" Type="http://schemas.openxmlformats.org/officeDocument/2006/relationships/image" Target="../media/image7.png"/><Relationship Id="rId2" Type="http://schemas.openxmlformats.org/officeDocument/2006/relationships/tags" Target="../tags/tag77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3.xml"/><Relationship Id="rId3" Type="http://schemas.openxmlformats.org/officeDocument/2006/relationships/image" Target="../media/image56.png"/><Relationship Id="rId2" Type="http://schemas.openxmlformats.org/officeDocument/2006/relationships/tags" Target="../tags/tag192.xml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5.xml"/><Relationship Id="rId3" Type="http://schemas.openxmlformats.org/officeDocument/2006/relationships/image" Target="../media/image56.png"/><Relationship Id="rId2" Type="http://schemas.openxmlformats.org/officeDocument/2006/relationships/tags" Target="../tags/tag194.xml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7.xml"/><Relationship Id="rId3" Type="http://schemas.openxmlformats.org/officeDocument/2006/relationships/image" Target="../media/image57.png"/><Relationship Id="rId2" Type="http://schemas.openxmlformats.org/officeDocument/2006/relationships/tags" Target="../tags/tag196.xml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tags" Target="../tags/tag198.xml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1.xml"/><Relationship Id="rId3" Type="http://schemas.openxmlformats.org/officeDocument/2006/relationships/image" Target="../media/image60.png"/><Relationship Id="rId2" Type="http://schemas.openxmlformats.org/officeDocument/2006/relationships/tags" Target="../tags/tag200.xml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3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tags" Target="../tags/tag202.xml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openxmlformats.org/officeDocument/2006/relationships/image" Target="../media/image63.png"/><Relationship Id="rId2" Type="http://schemas.openxmlformats.org/officeDocument/2006/relationships/tags" Target="../tags/tag204.xml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7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tags" Target="../tags/tag206.xml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1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tags" Target="../tags/tag210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5.xml"/><Relationship Id="rId3" Type="http://schemas.openxmlformats.org/officeDocument/2006/relationships/image" Target="../media/image68.png"/><Relationship Id="rId2" Type="http://schemas.openxmlformats.org/officeDocument/2006/relationships/tags" Target="../tags/tag214.xml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7.xml"/><Relationship Id="rId3" Type="http://schemas.openxmlformats.org/officeDocument/2006/relationships/image" Target="../media/image69.png"/><Relationship Id="rId2" Type="http://schemas.openxmlformats.org/officeDocument/2006/relationships/tags" Target="../tags/tag216.xml"/><Relationship Id="rId1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1.xml"/><Relationship Id="rId3" Type="http://schemas.openxmlformats.org/officeDocument/2006/relationships/image" Target="../media/image70.png"/><Relationship Id="rId2" Type="http://schemas.openxmlformats.org/officeDocument/2006/relationships/tags" Target="../tags/tag220.xml"/><Relationship Id="rId1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5.xml"/><Relationship Id="rId3" Type="http://schemas.openxmlformats.org/officeDocument/2006/relationships/image" Target="../media/image71.png"/><Relationship Id="rId2" Type="http://schemas.openxmlformats.org/officeDocument/2006/relationships/tags" Target="../tags/tag224.xml"/><Relationship Id="rId1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7.xml"/><Relationship Id="rId3" Type="http://schemas.openxmlformats.org/officeDocument/2006/relationships/image" Target="../media/image72.png"/><Relationship Id="rId2" Type="http://schemas.openxmlformats.org/officeDocument/2006/relationships/tags" Target="../tags/tag226.xml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9.xml"/><Relationship Id="rId3" Type="http://schemas.openxmlformats.org/officeDocument/2006/relationships/image" Target="../media/image73.png"/><Relationship Id="rId2" Type="http://schemas.openxmlformats.org/officeDocument/2006/relationships/tags" Target="../tags/tag228.xml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.xml"/><Relationship Id="rId3" Type="http://schemas.openxmlformats.org/officeDocument/2006/relationships/image" Target="../media/image74.png"/><Relationship Id="rId2" Type="http://schemas.openxmlformats.org/officeDocument/2006/relationships/tags" Target="../tags/tag230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3.xml"/><Relationship Id="rId3" Type="http://schemas.openxmlformats.org/officeDocument/2006/relationships/image" Target="../media/image75.png"/><Relationship Id="rId2" Type="http://schemas.openxmlformats.org/officeDocument/2006/relationships/tags" Target="../tags/tag232.xml"/><Relationship Id="rId1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.xml"/><Relationship Id="rId3" Type="http://schemas.openxmlformats.org/officeDocument/2006/relationships/image" Target="../media/image76.png"/><Relationship Id="rId2" Type="http://schemas.openxmlformats.org/officeDocument/2006/relationships/tags" Target="../tags/tag234.xml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7.xml"/><Relationship Id="rId3" Type="http://schemas.openxmlformats.org/officeDocument/2006/relationships/image" Target="../media/image77.png"/><Relationship Id="rId2" Type="http://schemas.openxmlformats.org/officeDocument/2006/relationships/tags" Target="../tags/tag236.xml"/><Relationship Id="rId1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.xml"/><Relationship Id="rId3" Type="http://schemas.openxmlformats.org/officeDocument/2006/relationships/image" Target="../media/image78.png"/><Relationship Id="rId2" Type="http://schemas.openxmlformats.org/officeDocument/2006/relationships/tags" Target="../tags/tag238.xml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3.xml"/><Relationship Id="rId3" Type="http://schemas.openxmlformats.org/officeDocument/2006/relationships/image" Target="../media/image79.png"/><Relationship Id="rId2" Type="http://schemas.openxmlformats.org/officeDocument/2006/relationships/tags" Target="../tags/tag242.xml"/><Relationship Id="rId1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5.xml"/><Relationship Id="rId4" Type="http://schemas.openxmlformats.org/officeDocument/2006/relationships/image" Target="../media/image81.png"/><Relationship Id="rId3" Type="http://schemas.openxmlformats.org/officeDocument/2006/relationships/tags" Target="../tags/tag244.xml"/><Relationship Id="rId2" Type="http://schemas.openxmlformats.org/officeDocument/2006/relationships/image" Target="../media/image2.png"/><Relationship Id="rId1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7.xml"/><Relationship Id="rId3" Type="http://schemas.openxmlformats.org/officeDocument/2006/relationships/image" Target="../media/image82.png"/><Relationship Id="rId2" Type="http://schemas.openxmlformats.org/officeDocument/2006/relationships/tags" Target="../tags/tag246.xml"/><Relationship Id="rId1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4" Type="http://schemas.openxmlformats.org/officeDocument/2006/relationships/image" Target="../media/image8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5.xml"/><Relationship Id="rId3" Type="http://schemas.openxmlformats.org/officeDocument/2006/relationships/image" Target="../media/image83.png"/><Relationship Id="rId2" Type="http://schemas.openxmlformats.org/officeDocument/2006/relationships/tags" Target="../tags/tag254.xml"/><Relationship Id="rId1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7.xml"/><Relationship Id="rId3" Type="http://schemas.openxmlformats.org/officeDocument/2006/relationships/image" Target="../media/image84.png"/><Relationship Id="rId2" Type="http://schemas.openxmlformats.org/officeDocument/2006/relationships/tags" Target="../tags/tag256.xml"/><Relationship Id="rId1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27350" y="1153795"/>
            <a:ext cx="9799200" cy="257040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硬件组第二次</a:t>
            </a:r>
            <a:r>
              <a:rPr lang="zh-CN" altLang="en-US">
                <a:solidFill>
                  <a:schemeClr val="bg1"/>
                </a:solidFill>
              </a:rPr>
              <a:t>培训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平行四边形 11"/>
          <p:cNvSpPr/>
          <p:nvPr>
            <p:custDataLst>
              <p:tags r:id="rId2"/>
            </p:custDataLst>
          </p:nvPr>
        </p:nvSpPr>
        <p:spPr>
          <a:xfrm>
            <a:off x="3528695" y="267271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QQ图片20230829210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/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21" name="半闭框 20"/>
          <p:cNvSpPr/>
          <p:nvPr/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平行四边形 2"/>
          <p:cNvSpPr/>
          <p:nvPr>
            <p:custDataLst>
              <p:tags r:id="rId5"/>
            </p:custDataLst>
          </p:nvPr>
        </p:nvSpPr>
        <p:spPr>
          <a:xfrm>
            <a:off x="3129915" y="359346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478200" y="1153795"/>
            <a:ext cx="9799200" cy="2570400"/>
          </a:xfrm>
        </p:spPr>
        <p:txBody>
          <a:bodyPr/>
          <a:p>
            <a:r>
              <a:rPr lang="en-US" altLang="zh-CN">
                <a:solidFill>
                  <a:schemeClr val="bg1"/>
                </a:solidFill>
              </a:rPr>
              <a:t>GPIO</a:t>
            </a:r>
            <a:r>
              <a:rPr lang="zh-CN" altLang="en-US">
                <a:solidFill>
                  <a:schemeClr val="bg1"/>
                </a:solidFill>
              </a:rPr>
              <a:t>与</a:t>
            </a:r>
            <a:r>
              <a:rPr lang="en-US" altLang="zh-CN">
                <a:solidFill>
                  <a:schemeClr val="bg1"/>
                </a:solidFill>
              </a:rPr>
              <a:t>TIM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平行四边形 11"/>
          <p:cNvSpPr/>
          <p:nvPr>
            <p:custDataLst>
              <p:tags r:id="rId2"/>
            </p:custDataLst>
          </p:nvPr>
        </p:nvSpPr>
        <p:spPr>
          <a:xfrm>
            <a:off x="4126230" y="267271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QQ图片20230829210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/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21" name="半闭框 20"/>
          <p:cNvSpPr/>
          <p:nvPr/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平行四边形 2"/>
          <p:cNvSpPr/>
          <p:nvPr>
            <p:custDataLst>
              <p:tags r:id="rId5"/>
            </p:custDataLst>
          </p:nvPr>
        </p:nvSpPr>
        <p:spPr>
          <a:xfrm>
            <a:off x="3666490" y="364045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8710" y="2557780"/>
            <a:ext cx="9378950" cy="3182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General Purpose Input Output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，即通用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端口，是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STM32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的一种外设。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GPIO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按照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C...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来命名，每个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外设有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个引脚，定义为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PX0~PX15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一般来说引脚可支持电平为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0V~3.3V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，部分引脚可容忍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5V(Five Tolerate, FT)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。单片机内部通常将高电平，如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3.3V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，认为是逻辑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；而低电平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0V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则被认为是逻辑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273810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273810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5" y="2369185"/>
            <a:ext cx="8490585" cy="3013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03955" y="5692140"/>
            <a:ext cx="4784725" cy="713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VCC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通常为单片机供电电压，为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3.3V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643380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6935" y="1786890"/>
            <a:ext cx="10643235" cy="91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可以配置成八种模式：输入浮空，输入上拉，输入下拉，模拟输入，开漏输出，推挽输出，推挽式复用功能，开漏复用功能。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054735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5495" y="2766695"/>
            <a:ext cx="3495040" cy="17837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10000"/>
              </a:lnSpc>
            </a:pPr>
            <a:r>
              <a:rPr lang="zh-CN" altLang="en-US" sz="2000" b="1" i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由于外部信号极有可能会出现脉冲等噪声的影响，为了让波形更平滑，或者信号更加清晰，所以就设置了</a:t>
            </a:r>
            <a:r>
              <a:rPr lang="en-US" altLang="zh-CN" sz="2000" b="1" i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TTL</a:t>
            </a:r>
            <a:r>
              <a:rPr lang="zh-CN" altLang="en-US" sz="2000" b="1" i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肖特基触发器。</a:t>
            </a:r>
            <a:endParaRPr lang="zh-CN" altLang="en-US" sz="2000" b="1" i="0">
              <a:solidFill>
                <a:srgbClr val="191B1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屏幕截图 2025-09-10 2226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5" y="4617720"/>
            <a:ext cx="3507740" cy="1694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75" y="2766695"/>
            <a:ext cx="7135495" cy="35477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647180" y="3896995"/>
            <a:ext cx="685800" cy="7810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 bldLvl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8710" y="2081530"/>
            <a:ext cx="9378950" cy="91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浮空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：通俗讲浮空就是浮在空中，就相当于此端口在默认情况下什么都不接。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一般实际运用时，引脚不建议悬空，因为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外部电压有不确定性。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273810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923" t="3669" r="446" b="1305"/>
          <a:stretch>
            <a:fillRect/>
          </a:stretch>
        </p:blipFill>
        <p:spPr>
          <a:xfrm>
            <a:off x="3008630" y="3136900"/>
            <a:ext cx="6175375" cy="3420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3628390"/>
            <a:ext cx="3672205" cy="2877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8710" y="2081530"/>
            <a:ext cx="9378950" cy="91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模拟输入：一般是将外部的模拟信号输入到内部的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（模数转换器）中。信号不经过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TTL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肖特基触发器，不会被整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273810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890" y="2994025"/>
            <a:ext cx="6331585" cy="37763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8710" y="2010410"/>
            <a:ext cx="9378950" cy="91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上拉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：拉就是把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电位拉高，比如拉到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Vcc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上拉就是将不确定的信号通过一个电阻钳位在高电平。电阻同时起到限流的作用。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273810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2994660"/>
            <a:ext cx="6111240" cy="3324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50125" y="3597910"/>
            <a:ext cx="4064000" cy="237236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40000"/>
              </a:lnSpc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当外部电压（即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I/O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端口处）为低电平时，单片机读到的数据是低电平；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如果不是低电平，流入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TTL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肖特基触发器的电平都将被上拉电阻拉至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VCC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C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。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8710" y="2081530"/>
            <a:ext cx="9378950" cy="91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输入下拉：就是把电压拉低，拉到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GND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。与上拉原理相似。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273810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090" y="2646680"/>
            <a:ext cx="6854825" cy="3835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4485" y="-1822450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729740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8710" y="1863090"/>
            <a:ext cx="9740900" cy="1245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推挽输出：推挽是指两个三级管或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管分别受到互补信号的控制，在一个管子导通的时候另一个总是截止。推挽输出中，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都工作，对于高低电平均有较强的驱动能力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007745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1648" r="3663" b="3189"/>
          <a:stretch>
            <a:fillRect/>
          </a:stretch>
        </p:blipFill>
        <p:spPr>
          <a:xfrm>
            <a:off x="825500" y="3058160"/>
            <a:ext cx="6246495" cy="3543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95185" y="3058160"/>
            <a:ext cx="3655695" cy="137414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10000"/>
              </a:lnSpc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数据寄存器为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，上管导通、下管关断，输出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VCC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数据寄存器为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，上管关断，下管导通。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185" y="4314825"/>
            <a:ext cx="3655060" cy="2286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4485" y="-1822450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729740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7900" y="2516505"/>
            <a:ext cx="9740900" cy="2864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但推挽输出的一个缺点是：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如果当两个推挽输出结构相连在一起，一个输出高电平，即上面的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导通，下面的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闭合时；同时另一个输出低电平，即上面的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闭合，下面的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导通时，电流会从第一个引脚的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VCC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通过上端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再经过第二个引脚的下端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直接流向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GND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。整个通路上电阻很小，会发生短路，进而可能造成端口的损害。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就是推挽输出不能实现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线与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的原因。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007745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478200" y="1153795"/>
            <a:ext cx="9799200" cy="257040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  <a:sym typeface="+mn-ea"/>
              </a:rPr>
              <a:t>初识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STM32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平行四边形 11"/>
          <p:cNvSpPr/>
          <p:nvPr>
            <p:custDataLst>
              <p:tags r:id="rId2"/>
            </p:custDataLst>
          </p:nvPr>
        </p:nvSpPr>
        <p:spPr>
          <a:xfrm>
            <a:off x="4126230" y="267271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QQ图片20230829210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/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21" name="半闭框 20"/>
          <p:cNvSpPr/>
          <p:nvPr/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平行四边形 2"/>
          <p:cNvSpPr/>
          <p:nvPr>
            <p:custDataLst>
              <p:tags r:id="rId5"/>
            </p:custDataLst>
          </p:nvPr>
        </p:nvSpPr>
        <p:spPr>
          <a:xfrm>
            <a:off x="3666490" y="364045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3875" y="-2176780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28714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0275" y="1507490"/>
            <a:ext cx="10208895" cy="840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开漏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输出：只有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不工作；该模式只有低电平有驱动能力，因此如果想要在使用该模式时还能输出高电平，需要外接上拉电阻（一般为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9595" y="622300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t="1981" r="4868" b="1946"/>
          <a:stretch>
            <a:fillRect/>
          </a:stretch>
        </p:blipFill>
        <p:spPr>
          <a:xfrm>
            <a:off x="930275" y="2491740"/>
            <a:ext cx="6050915" cy="4063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70" y="3912870"/>
            <a:ext cx="4194175" cy="26422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75170" y="2516505"/>
            <a:ext cx="4276725" cy="12280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数据寄存器为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，下管断开，输出为高阻模式（漏极相当于开路，所以叫开漏）；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数据寄存器为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，下管导通，输出低电平。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4485" y="-1822450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729740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7900" y="2516505"/>
            <a:ext cx="9740900" cy="2864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开漏输出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相比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于推挽输出，在外接上拉电阻后高电平的数值调整更自由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可以很方便的调节输出的电平，所以在它比较适合使用在需要电平转换的地方。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开漏输出的另一个好处在于可以实现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线与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功能。所谓的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线与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指的是多个信号线通过一根总线连接在一起。只有当所有信号全部为高电平时，总线上电平为高电平；只要有任意一个或者多个信号为低电平，总线为低电平。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007745"/>
            <a:ext cx="171640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8710" y="2891155"/>
            <a:ext cx="7022465" cy="1762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通用：直接控制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复用：将引脚控制权交由其它模块，不展开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讲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1273810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1990" y="-2371090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280035" y="12261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56000" y="995045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0190" y="6851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701800"/>
            <a:ext cx="9930765" cy="47339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1990" y="-2371090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280035" y="12261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56000" y="995045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0190" y="6851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713740" y="1701800"/>
            <a:ext cx="10099675" cy="450151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 mode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Output Push Pull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：推挽输出，芯片绝对控制芯片输出电平高低（最常用）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Output Open Drain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：开漏输出，只有下拉的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NMOS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起作用，通常用于某些通信中。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例如配置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iic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时系统自动配置了复用开漏输出功能：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" y="4629785"/>
            <a:ext cx="10387330" cy="14954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1990" y="-2371090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280035" y="12261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56000" y="995045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0190" y="6851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713740" y="1880235"/>
            <a:ext cx="10099675" cy="450151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 mode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 pull-up and no pull-down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：默认不上拉也不下拉，会让引脚处于不确定的状态，一般不选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Pull-up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：上拉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Pull-down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：下拉</a:t>
            </a:r>
            <a:endParaRPr lang="en-US" altLang="zh-CN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1990" y="-2371090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280035" y="12261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56000" y="995045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0190" y="6851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713740" y="1880235"/>
            <a:ext cx="10099675" cy="164401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 Pull-up/Pull-down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：可以选择接入上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下拉电阻，或不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Maximum output speed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：了解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即可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3260725"/>
            <a:ext cx="7576185" cy="29248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GPIO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556000" y="467772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algn="ctr"/>
            <a:r>
              <a:rPr lang="en-US" altLang="zh-CN" sz="1600"/>
              <a:t>​</a:t>
            </a:r>
            <a:endParaRPr lang="en-US" altLang="zh-CN" sz="1600"/>
          </a:p>
        </p:txBody>
      </p:sp>
      <p:sp>
        <p:nvSpPr>
          <p:cNvPr id="13" name="文本框 12"/>
          <p:cNvSpPr txBox="1"/>
          <p:nvPr/>
        </p:nvSpPr>
        <p:spPr>
          <a:xfrm>
            <a:off x="1177925" y="2864485"/>
            <a:ext cx="9601200" cy="2290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" y="1749425"/>
            <a:ext cx="9317990" cy="1773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5" y="3429000"/>
            <a:ext cx="9174480" cy="18751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95" y="5224780"/>
            <a:ext cx="9246235" cy="16338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STM32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的时钟系统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6945" y="1866265"/>
            <a:ext cx="9963150" cy="154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时钟是单片机运行的基础，时钟信号推动单片机内各部分执行相应的指令，好比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的脉搏，决定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的速率。与时序有关的数字电路都需要一个定时系统来支持。每个外设都应工作在某一频率的时钟之下。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6945" y="3260725"/>
            <a:ext cx="9962515" cy="1017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STM32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有四个时钟源：高速外部时钟（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）；低速外部时钟（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LSE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高速内部时钟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(RC)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HSI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低速内部时钟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(RC)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LSI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6945" y="4278630"/>
            <a:ext cx="9963150" cy="1017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主频接的时钟源是高速外部时钟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HSE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，是板子上集成的石英晶振（每块板子一般都要有）。配置时钟树时应该提前查好对应的频率并填入相应的位置。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6945" y="5378450"/>
            <a:ext cx="9961880" cy="1017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HSE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HIS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频率是一样的，但是外部时钟接的石英晶振比内部的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震荡电路产生的频率更稳定，所以一般都选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HSE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3" grpId="0"/>
      <p:bldP spid="12" grpId="0"/>
      <p:bldP spid="14" grpId="0"/>
      <p:bldP spid="15" grpId="0"/>
      <p:bldP spid="13" grpId="1"/>
      <p:bldP spid="12" grpId="1"/>
      <p:bldP spid="14" grpId="1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STM32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的时钟系统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957580" y="2812733"/>
            <a:ext cx="5080000" cy="3066415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ct val="11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简单来说，外部时钟信号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HSE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通过一系列分频、倍频后进入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AHB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分频器。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时钟信号于是就分为两路，一路进入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APB1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分频器，另一路进入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APB2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分频器。这两路时钟信号分别给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APB1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总线和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APB2总线提供时钟信号。单片机的外设各自搭在这两条总线上，从上面获取时钟信号。</a:t>
            </a:r>
            <a:r>
              <a:rPr lang="en-US" altLang="zh-CN" sz="2200"/>
              <a:t>G</a:t>
            </a:r>
            <a:r>
              <a:rPr lang="en-US" altLang="zh-CN" sz="1600"/>
              <a:t>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8215" y="1599565"/>
            <a:ext cx="10033000" cy="751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通过在时钟树中配置时钟源的选择和倍频分频系数，即可配置系统时钟频率和外设频率。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4754" r="58403" b="-569"/>
          <a:stretch>
            <a:fillRect/>
          </a:stretch>
        </p:blipFill>
        <p:spPr>
          <a:xfrm>
            <a:off x="6660515" y="2350770"/>
            <a:ext cx="4330700" cy="42729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8710" y="1938655"/>
            <a:ext cx="303212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800" b="1" i="1">
                <a:solidFill>
                  <a:schemeClr val="bg1"/>
                </a:solidFill>
              </a:rPr>
              <a:t>什么是</a:t>
            </a:r>
            <a:r>
              <a:rPr lang="en-US" altLang="zh-CN" sz="2800" b="1" i="1">
                <a:solidFill>
                  <a:schemeClr val="bg1"/>
                </a:solidFill>
              </a:rPr>
              <a:t>STM32</a:t>
            </a:r>
            <a:endParaRPr lang="en-US" altLang="zh-CN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1399" t="8295" r="12005" b="5651"/>
          <a:stretch>
            <a:fillRect/>
          </a:stretch>
        </p:blipFill>
        <p:spPr>
          <a:xfrm>
            <a:off x="7684135" y="1590040"/>
            <a:ext cx="2597150" cy="20834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8710" y="2530475"/>
            <a:ext cx="548068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bg1"/>
                </a:solidFill>
                <a:latin typeface="+mn-ea"/>
                <a:sym typeface="+mn-ea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+mn-ea"/>
                <a:sym typeface="+mn-ea"/>
              </a:rPr>
              <a:t>单片机：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在一片集成电路芯片外集成中央处理器、存储器、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I/O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接口电路，构成的一个完整的计算机系统，称为单片微型计算机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，因此就简称为单片机（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Single Chip Microcomputer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）。简单来说，单片机就是一个微型计算机。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</a:pP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 STM32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公司基于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ARM Cortex-M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内核开发的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MCU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Microcontroller Unit</a:t>
            </a:r>
            <a:r>
              <a:rPr lang="zh-CN" altLang="en-US" sz="2000">
                <a:solidFill>
                  <a:schemeClr val="bg1"/>
                </a:solidFill>
                <a:latin typeface="+mn-ea"/>
                <a:sym typeface="+mn-ea"/>
              </a:rPr>
              <a:t>）</a:t>
            </a:r>
            <a:endParaRPr lang="zh-CN" altLang="en-US" sz="2000"/>
          </a:p>
        </p:txBody>
      </p:sp>
      <p:pic>
        <p:nvPicPr>
          <p:cNvPr id="9" name="图片 8" descr="stm32构成"/>
          <p:cNvPicPr>
            <a:picLocks noChangeAspect="1"/>
          </p:cNvPicPr>
          <p:nvPr/>
        </p:nvPicPr>
        <p:blipFill>
          <a:blip r:embed="rId4"/>
          <a:srcRect l="5292" t="8286" r="7084" b="9029"/>
          <a:stretch>
            <a:fillRect/>
          </a:stretch>
        </p:blipFill>
        <p:spPr>
          <a:xfrm>
            <a:off x="7684135" y="3964305"/>
            <a:ext cx="2621280" cy="18091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1185" y="-237172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200150" y="1083310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0550" y="8928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STM32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的时钟系统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15185" y="618490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828675" y="1290320"/>
            <a:ext cx="10281920" cy="751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Clock Configuration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界面：一般来说，在填入正确的外部时钟晶振频率、勾选了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PLLCLK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后，在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HCLK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上输入想要的频率后点击回车键，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CubeMX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可以自动配置每一总线的频率。（在设置这里之前要先在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System Core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中使能通入外部时钟信号的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引脚）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40" y="2503805"/>
            <a:ext cx="6596380" cy="42710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" y="3008630"/>
            <a:ext cx="4386580" cy="21164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1177925" y="1793875"/>
            <a:ext cx="9601200" cy="1064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是一个定时器，与时钟树不是一个概念：时钟树控制着整个系统的时钟频率，而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是在时钟树分频后的某个频率下的用于计数的外设。简单来说，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就是一个计数器。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680" y="2940685"/>
            <a:ext cx="7172325" cy="35439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59630" y="2987675"/>
            <a:ext cx="3086100" cy="160845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48600" y="3079750"/>
            <a:ext cx="1009015" cy="142430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470525" y="4725035"/>
            <a:ext cx="1463675" cy="16986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147695" y="3079750"/>
            <a:ext cx="1409065" cy="142430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bldLvl="0" animBg="1"/>
      <p:bldP spid="10" grpId="1" animBg="1"/>
      <p:bldP spid="11" grpId="0" bldLvl="0" animBg="1"/>
      <p:bldP spid="11" grpId="1" animBg="1"/>
      <p:bldP spid="14" grpId="0" animBg="1"/>
      <p:bldP spid="1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时基单元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6945" y="1795780"/>
            <a:ext cx="10288270" cy="1064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最基本的结构就是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时基单元。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" y="2494915"/>
            <a:ext cx="10876915" cy="3644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时基单元：时钟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来源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604010"/>
            <a:ext cx="9876155" cy="903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时钟来源：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有三种时钟信号来源，其中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就是来自外部信号分频后得到的信号，一般都选择它（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中选项为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Clock Sour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ce - Internal Clock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290" y="2650490"/>
            <a:ext cx="6790055" cy="3511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时基单元：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PSC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2123440"/>
            <a:ext cx="5464175" cy="2493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预分频器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PSC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Prescaler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实现降频功能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分频系数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PSC + 1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PSC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范围在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 ~ 65535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7060" y="-237172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005205" y="1083310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84963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时基单元：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CNT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64080" y="51752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21335" y="1159510"/>
            <a:ext cx="9614535" cy="2493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自动重装寄存器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ARR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计数器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CNT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 : 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Auto Reload Register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设置定时周期；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：对脉冲计数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范围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 ~ 65535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计数方式：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940" y="2728595"/>
            <a:ext cx="5159375" cy="39262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1335" y="2728595"/>
            <a:ext cx="5729605" cy="432752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10000"/>
              </a:lnSpc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）向上计数（一般用这个）：假设自动重装寄存器值为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，那么计数器在经过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个脉冲后，也会计数到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N(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初值为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0)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，再来一个脉冲就会溢出，向后产生一个脉冲并且计数器归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，所以计数的个数是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N+1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。也就是输入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N+1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个脉冲后，计数器值归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并产生一个脉冲。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向下计数：假设自动重装寄存器值为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，那么计数器初值为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，在经过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个脉冲后，会降到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，再来一个脉冲就会溢出向后产生一个脉冲，并且计数器值归为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，所以计数的个数是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N+1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。也就是输入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N+1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个脉冲后，计数器值归为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并产生一个脉冲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）中心对齐：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一般不用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时基单元：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RCR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805815" y="2380615"/>
            <a:ext cx="5027930" cy="3279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Repetition Counter Register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重复计数次数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RCR + 1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RCR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范围在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0 ~ 65535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只有高级定时器才有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RCR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0" y="2772410"/>
            <a:ext cx="6732270" cy="24961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时基单元：一个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805815" y="1742440"/>
            <a:ext cx="10714355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秒针每转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圈响铃一次：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5" y="3084195"/>
            <a:ext cx="6410960" cy="31686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5180" y="3150870"/>
            <a:ext cx="4216400" cy="27686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PSC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32768-1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，得到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1Hz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60-1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，使得每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秒就转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圈；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5-1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，使得每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圈产生一次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事件，即响铃。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5815" y="2237740"/>
            <a:ext cx="10714990" cy="107632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1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假如外部时钟信号为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32.768k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，每当有一个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update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事件就表示响铃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次；秒针每秒转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次，也就是说，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PSC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降频后的信号为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1Hz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，同时计数方式为上计数。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时基单元：寄存器的预加载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93140" y="1807845"/>
            <a:ext cx="6012180" cy="2428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寄存器预加载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=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缓冲机制：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我们想向寄存器写值。值先进入影子寄存器，在某一事件发生后，影子寄存器里的值进入到活动寄存器，值才生效。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320" y="3756025"/>
            <a:ext cx="3342640" cy="22828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93140" y="3535680"/>
            <a:ext cx="6012180" cy="260604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这是为了安全起见，比如右下图：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假如这时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的值比新的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大。在向上计数模式下，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会一直递增，那么无论如何都会比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除非计数到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65535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发生溢出，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才会比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小，计数才恢复正常。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大的那段异常波形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称作定时器跑飞了。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170" y="1784985"/>
            <a:ext cx="2694940" cy="15538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时基单元：寄存器的预加载机制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784985"/>
            <a:ext cx="5416550" cy="3752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如果使用了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寄存器的预加载：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新写入的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被写入了影子寄存器里，而没有实际生效，所以还是八个脉冲发生一次溢出，并产生一次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事件。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由于该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事件，影子寄存器里的值会进入到活动寄存器中，之后就可以按照新的定时周期开始计数了。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485" y="1784985"/>
            <a:ext cx="2694940" cy="15538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597910"/>
            <a:ext cx="4232910" cy="27374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57580" y="5184775"/>
            <a:ext cx="5417185" cy="8223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0" algn="l" fontAlgn="auto">
              <a:lnSpc>
                <a:spcPct val="13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一般来说，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PSC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RCR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的预加载是强制打开的，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ARR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的要手动打开（在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Cube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中选定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即可）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08710" y="2962275"/>
            <a:ext cx="5910580" cy="321119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点亮</a:t>
            </a:r>
            <a:r>
              <a:rPr lang="en-US" altLang="zh-CN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LED</a:t>
            </a:r>
            <a:endParaRPr lang="en-US" altLang="zh-CN" sz="2400" dirty="0">
              <a:solidFill>
                <a:schemeClr val="bg1"/>
              </a:solidFill>
              <a:ea typeface="黑体" panose="02010609060101010101" pitchFamily="49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驱动电机</a:t>
            </a:r>
            <a:endParaRPr lang="en-US" altLang="zh-CN" sz="2400" dirty="0">
              <a:solidFill>
                <a:schemeClr val="bg1"/>
              </a:solidFill>
              <a:ea typeface="黑体" panose="02010609060101010101" pitchFamily="49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控制彩屏</a:t>
            </a:r>
            <a:endParaRPr lang="en-US" altLang="zh-CN" sz="2400" dirty="0">
              <a:solidFill>
                <a:schemeClr val="bg1"/>
              </a:solidFill>
              <a:ea typeface="黑体" panose="02010609060101010101" pitchFamily="49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感知温度湿度</a:t>
            </a:r>
            <a:endParaRPr lang="en-US" altLang="zh-CN" sz="2400" dirty="0">
              <a:solidFill>
                <a:schemeClr val="bg1"/>
              </a:solidFill>
              <a:ea typeface="黑体" panose="02010609060101010101" pitchFamily="49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测量电压电流</a:t>
            </a:r>
            <a:endParaRPr lang="en-US" altLang="zh-CN" sz="2400" dirty="0">
              <a:solidFill>
                <a:schemeClr val="bg1"/>
              </a:solidFill>
              <a:ea typeface="黑体" panose="02010609060101010101" pitchFamily="49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远距离通信</a:t>
            </a:r>
            <a:endParaRPr lang="en-US" altLang="zh-CN" sz="2400" dirty="0">
              <a:solidFill>
                <a:schemeClr val="bg1"/>
              </a:solidFill>
              <a:ea typeface="黑体" panose="02010609060101010101" pitchFamily="49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甚至可以搭建网络服务器</a:t>
            </a:r>
            <a:endParaRPr lang="en-US" altLang="zh-CN" sz="2400" dirty="0">
              <a:solidFill>
                <a:schemeClr val="bg1"/>
              </a:solidFill>
              <a:ea typeface="黑体" panose="02010609060101010101" pitchFamily="49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实现一个游戏机</a:t>
            </a:r>
            <a:endParaRPr lang="en-US" altLang="zh-CN" sz="2400" dirty="0">
              <a:solidFill>
                <a:schemeClr val="bg1"/>
              </a:solidFill>
              <a:ea typeface="黑体" panose="02010609060101010101" pitchFamily="49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ea typeface="黑体" panose="02010609060101010101" pitchFamily="49" charset="-122"/>
                <a:cs typeface="+mn-lt"/>
              </a:rPr>
              <a:t>有自动化的地方就可以有它的身影</a:t>
            </a:r>
            <a:endParaRPr lang="zh-CN" altLang="en-US" sz="2400" dirty="0">
              <a:solidFill>
                <a:schemeClr val="bg1"/>
              </a:solidFill>
              <a:ea typeface="黑体" panose="02010609060101010101" pitchFamily="49" charset="-122"/>
              <a:cs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8710" y="1938655"/>
            <a:ext cx="303212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STM32</a:t>
            </a:r>
            <a:r>
              <a:rPr lang="zh-CN" altLang="en-US" sz="2800" b="1" i="1">
                <a:solidFill>
                  <a:schemeClr val="bg1"/>
                </a:solidFill>
              </a:rPr>
              <a:t>的应用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en-US" altLang="zh-CN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5" y="2962275"/>
            <a:ext cx="4058285" cy="3044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8710" y="2501265"/>
            <a:ext cx="961009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最小系统板：引出芯片所提供的所有接口，并集成了外设和元器件的一块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板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时基单元：在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Cube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配置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556385"/>
            <a:ext cx="9825990" cy="657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设置脉冲来源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﻿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（记得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﻿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PSC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（记得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﻿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设置计数方式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315" y="2118360"/>
            <a:ext cx="6193155" cy="46208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的分类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958215" y="1866265"/>
            <a:ext cx="10201275" cy="4361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STM32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分为三大类：基本定时器（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TIM6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TIM7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）、通用定时器（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TIMx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）和高级定时器（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TIM8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基本定时器具有最基本的定时功能，可编程控制定时周期，计数器溢出能产生中断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/DMA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通用定时器除了基本定时器的功能外，还可配置计数器装载方式，具有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个独立通道，每个通道均可进行输入捕获、输出比较、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PWM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输出以及单脉冲模式。中断源更多（向上溢出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向下溢出、计数器初始化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启动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停止、输入捕获、输出比较等）。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高级定时器在通用定时器的基础上，还增加了数个功能：可输出嵌入死区时间的互补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PWM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、允许在指定数目的计数器周期之后更新定时器寄存器的重复计数器、刹车输入信号，可以将定时器输出信号置于复位或者一个已知状态，中断源也多了一个刹车信号输入。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的分类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1177925" y="1866265"/>
            <a:ext cx="9601200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死区：通常，大功率电机、变频器等，末端都是由大功率管、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IGBT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等元件组成的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桥或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相桥。每个桥的上半桥和下半桥是是绝对不能同时导通的。但高速的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PWM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驱动信号在达到功率元件的控制极时，往往会由于各种各样的原因产生延迟的效果，造成某个半桥元件在应该关断时没有关断，导致功率元件烧毁。死区就是在上半桥关断后，延迟一段时间再打开下半桥或在下半桥关断后，延迟一段时间再打开上半桥，从而避免功率元件烧毁。死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区中上、下半桥的元件都是关断的。死区时间控制在通常的低端单片机所配备的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PWM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中是没有的。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刹车：目的是保护由这些定时器生成的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PWM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信号所驱动的功率器件。当被故障触发时，刹车电路会关闭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PWM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输出，并将其强制设为预定义的安全状态。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的更新中断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957580" y="1556385"/>
            <a:ext cx="9801225" cy="3229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中断是指，主程序运行过程中，出现了特定的中断触发条件（即中断源），使得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暂停当前运行的程序，转而去处理中断程序，处理完成后有返回来原来被暂停的位置继续运行。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定时器的更新中断是指，更新事件可以作为一个中断源来产生中断，因此我们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可以利用中断函数来给更新事件计数。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在配置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时，记得给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update interrupt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使能：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NVIC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Nested Vectored Interrupt Controller 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嵌套向量中断控制器，负责管理单片机内部的中断。）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4392295"/>
            <a:ext cx="9702165" cy="23844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603250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的更新中断：以中断方式使用时基单元的函数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5" y="1769745"/>
            <a:ext cx="10643870" cy="47612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603250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的更新中断：以中断方式使用时基单元的函数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957580" y="1631950"/>
            <a:ext cx="9897745" cy="1477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关于回调函数：要使用时在驱动文件中寻找，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weak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表示弱定义，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Callback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就是回调。在使用时，需要将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weak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后面的部分复制到主文件的自定义函数那一栏中重新定义。在触发中断后，单片机所要执行的中断程序就是我们写的这个回调函数里面的程序。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" y="3003550"/>
            <a:ext cx="9897745" cy="37623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输出比较：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PWM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957580" y="1621790"/>
            <a:ext cx="9801225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Pulse Width Modulation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，即脉冲宽度调试，可以产生一个由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TIMx_ARR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寄存器确定频率、由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寄存器确定占空比的信号。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可以调制脉冲的周期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or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占空比，从而改变高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低电平的宽度，或等效模拟电压的大小（因应用需求而异）。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6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Capture / Compare Register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捕获比较寄存器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6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956050"/>
            <a:ext cx="5461635" cy="2711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90" y="3956050"/>
            <a:ext cx="4134485" cy="27114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输出比较：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PWM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957580" y="1799590"/>
            <a:ext cx="6734810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三个参数：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频率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周期：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Freq =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/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(PSC + 1) *(ARR + 1)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占空比（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duty):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在一个周期内高电平时长所占的比例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Duty = CCR / (ARR + 1)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457200" algn="l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分辨率：占空比变化的快慢（细腻程度）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输出比较：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PWM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751840" y="1403985"/>
            <a:ext cx="10838815" cy="385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配置：主频为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80MHz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，希望得到频率为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100Hz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，占空比为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50%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PWM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" y="1941195"/>
            <a:ext cx="6208395" cy="4784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29555" b="-1853"/>
          <a:stretch>
            <a:fillRect/>
          </a:stretch>
        </p:blipFill>
        <p:spPr>
          <a:xfrm>
            <a:off x="6550025" y="1941195"/>
            <a:ext cx="5356860" cy="4869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560324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输出比较：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支持实现输出比较功能的内部结构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5" y="2101215"/>
            <a:ext cx="9344660" cy="39611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8710" y="1938655"/>
            <a:ext cx="303212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STM32</a:t>
            </a:r>
            <a:r>
              <a:rPr lang="zh-CN" altLang="en-US" sz="2800" b="1" i="1">
                <a:solidFill>
                  <a:schemeClr val="bg1"/>
                </a:solidFill>
              </a:rPr>
              <a:t>家族</a:t>
            </a:r>
            <a:endParaRPr lang="en-US" altLang="zh-CN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610" r="327"/>
          <a:stretch>
            <a:fillRect/>
          </a:stretch>
        </p:blipFill>
        <p:spPr>
          <a:xfrm>
            <a:off x="6096635" y="1938020"/>
            <a:ext cx="5123815" cy="35985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08710" y="2938145"/>
            <a:ext cx="5294630" cy="163004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主流产品（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F0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F1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F3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etc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）</a:t>
            </a:r>
            <a:endParaRPr lang="zh-CN" altLang="en-US" sz="2000" dirty="0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超低功耗产品（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L0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L1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L4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L4+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etc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）</a:t>
            </a:r>
            <a:endParaRPr lang="zh-CN" altLang="en-US" sz="2000" dirty="0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高性能产品（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F2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F4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F7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H7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etc</a:t>
            </a:r>
            <a:r>
              <a:rPr lang="zh-CN" altLang="en-US" sz="2000" dirty="0">
                <a:solidFill>
                  <a:schemeClr val="bg1"/>
                </a:solidFill>
                <a:ea typeface="微软雅黑" panose="020B0503020204020204" charset="-122"/>
                <a:cs typeface="+mn-lt"/>
              </a:rPr>
              <a:t>）</a:t>
            </a:r>
            <a:endParaRPr lang="zh-CN" altLang="en-US" sz="2000" dirty="0">
              <a:solidFill>
                <a:schemeClr val="bg1"/>
              </a:solidFill>
              <a:ea typeface="微软雅黑" panose="020B0503020204020204" charset="-122"/>
              <a:cs typeface="+mn-lt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560324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输出比较：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支持实现输出比较功能的内部结构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4" name="文本框 3"/>
          <p:cNvSpPr txBox="1"/>
          <p:nvPr/>
        </p:nvSpPr>
        <p:spPr>
          <a:xfrm>
            <a:off x="958215" y="1647190"/>
            <a:ext cx="10092690" cy="110680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模式选择：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CCR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CNT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的比较结果，有不同的输出方式。一共有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8种，一般用最后两种。</a:t>
            </a:r>
            <a:r>
              <a:rPr lang="zh-CN" altLang="en-US" sz="2200">
                <a:sym typeface="+mn-ea"/>
              </a:rPr>
              <a:t>低，拉到</a:t>
            </a:r>
            <a:r>
              <a:rPr lang="en-US" altLang="zh-CN" sz="2200">
                <a:sym typeface="+mn-ea"/>
              </a:rPr>
              <a:t>GND</a:t>
            </a:r>
            <a:r>
              <a:rPr lang="zh-CN" altLang="en-US" sz="2200">
                <a:sym typeface="+mn-ea"/>
              </a:rPr>
              <a:t>。与上拉原理相似。</a:t>
            </a:r>
            <a:endParaRPr lang="zh-CN" altLang="en-US" sz="2200"/>
          </a:p>
          <a:p>
            <a:pPr algn="l"/>
            <a:endParaRPr lang="zh-CN" altLang="en-US" sz="2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-249" t="5376"/>
          <a:stretch>
            <a:fillRect/>
          </a:stretch>
        </p:blipFill>
        <p:spPr>
          <a:xfrm>
            <a:off x="957580" y="2494280"/>
            <a:ext cx="10093325" cy="40595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560324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输出比较：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支持实现输出比较功能的内部结构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10105" y="5699125"/>
            <a:ext cx="2642235" cy="4298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两路都选正常输出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6925" y="1808480"/>
            <a:ext cx="10253980" cy="613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极性选择：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Positive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正常输出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Negative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互补输出两种</a:t>
            </a:r>
            <a:r>
              <a:rPr lang="zh-CN" altLang="en-US" sz="2200">
                <a:sym typeface="+mn-ea"/>
              </a:rPr>
              <a:t>拉到</a:t>
            </a:r>
            <a:r>
              <a:rPr lang="en-US" altLang="zh-CN" sz="2200">
                <a:sym typeface="+mn-ea"/>
              </a:rPr>
              <a:t>GND</a:t>
            </a:r>
            <a:r>
              <a:rPr lang="zh-CN" altLang="en-US" sz="2200">
                <a:sym typeface="+mn-ea"/>
              </a:rPr>
              <a:t>。与上拉原理相似。</a:t>
            </a:r>
            <a:endParaRPr lang="zh-CN" altLang="en-US" sz="2200"/>
          </a:p>
          <a:p>
            <a:pPr algn="l"/>
            <a:endParaRPr lang="zh-CN" altLang="en-US" sz="2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75" y="2580005"/>
            <a:ext cx="5267960" cy="2967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30" y="2580005"/>
            <a:ext cx="5117465" cy="29610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20865" y="5699125"/>
            <a:ext cx="3566160" cy="4298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一路选正常，一路选互补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560324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输出比较：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支持实现输出比较功能的内部结构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27070" y="6129020"/>
            <a:ext cx="5394325" cy="42989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spcAft>
                <a:spcPct val="60000"/>
              </a:spcAft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如在使用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PWM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驱动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MOS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管时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6925" y="1808480"/>
            <a:ext cx="10253980" cy="6134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互补输出：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只有高级定时器才有。</a:t>
            </a:r>
            <a:r>
              <a:rPr lang="en-US" altLang="zh-CN" sz="2200">
                <a:sym typeface="+mn-ea"/>
              </a:rPr>
              <a:t>D</a:t>
            </a:r>
            <a:r>
              <a:rPr lang="zh-CN" altLang="en-US" sz="2200">
                <a:sym typeface="+mn-ea"/>
              </a:rPr>
              <a:t>。与上拉原理相似。</a:t>
            </a:r>
            <a:endParaRPr lang="zh-CN" altLang="en-US" sz="2200"/>
          </a:p>
          <a:p>
            <a:pPr algn="l"/>
            <a:endParaRPr lang="zh-CN" altLang="en-US" sz="2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388870"/>
            <a:ext cx="6649085" cy="36544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5603240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输出比较：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支持实现输出比较功能的内部结构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pic>
        <p:nvPicPr>
          <p:cNvPr id="2" name="图片 1" descr="屏幕截图 2025-09-27 1920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1921510"/>
            <a:ext cx="5384165" cy="4197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08140" y="2662555"/>
            <a:ext cx="4566920" cy="255333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Pulse(16 bits value) = CCR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Output compare preload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预加载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 Polarity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：设置正常输出的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极性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CHN Polarity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：设置互补输出的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极性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1170" y="1159510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常用函数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46630" y="786765"/>
            <a:ext cx="171640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TIM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0" y="1601470"/>
            <a:ext cx="3810000" cy="5161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130" y="1600835"/>
            <a:ext cx="3888740" cy="51593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478200" y="1153795"/>
            <a:ext cx="9799200" cy="257040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通信</a:t>
            </a:r>
            <a:r>
              <a:rPr lang="zh-CN" altLang="en-US">
                <a:solidFill>
                  <a:schemeClr val="bg1"/>
                </a:solidFill>
              </a:rPr>
              <a:t>协议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平行四边形 11"/>
          <p:cNvSpPr/>
          <p:nvPr>
            <p:custDataLst>
              <p:tags r:id="rId2"/>
            </p:custDataLst>
          </p:nvPr>
        </p:nvSpPr>
        <p:spPr>
          <a:xfrm>
            <a:off x="4126230" y="267271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QQ图片20230829210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/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21" name="半闭框 20"/>
          <p:cNvSpPr/>
          <p:nvPr/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平行四边形 2"/>
          <p:cNvSpPr/>
          <p:nvPr>
            <p:custDataLst>
              <p:tags r:id="rId5"/>
            </p:custDataLst>
          </p:nvPr>
        </p:nvSpPr>
        <p:spPr>
          <a:xfrm>
            <a:off x="3666490" y="364045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70355" y="786765"/>
            <a:ext cx="423545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800" b="1" i="1">
                <a:solidFill>
                  <a:schemeClr val="bg1"/>
                </a:solidFill>
                <a:sym typeface="+mn-ea"/>
              </a:rPr>
              <a:t>单工</a:t>
            </a:r>
            <a:r>
              <a:rPr lang="en-US" altLang="zh-CN" sz="2800" b="1" i="1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2800" b="1" i="1">
                <a:solidFill>
                  <a:schemeClr val="bg1"/>
                </a:solidFill>
              </a:rPr>
              <a:t>半双工</a:t>
            </a:r>
            <a:r>
              <a:rPr lang="en-US" altLang="zh-CN" sz="2800" b="1" i="1">
                <a:solidFill>
                  <a:schemeClr val="bg1"/>
                </a:solidFill>
              </a:rPr>
              <a:t>/</a:t>
            </a:r>
            <a:r>
              <a:rPr lang="zh-CN" altLang="en-US" sz="2800" b="1" i="1">
                <a:solidFill>
                  <a:schemeClr val="bg1"/>
                </a:solidFill>
              </a:rPr>
              <a:t>全双工</a:t>
            </a:r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957580" y="2090420"/>
            <a:ext cx="9801225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6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单工：单方向收发数据。譬如，只能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发送数据，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接收数据。</a:t>
            </a: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6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6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半双工：双方分时收发数据。譬如，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发送数据，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接收数据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或者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接收数据，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发送数据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，两个方向不能同时进行。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6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6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全双工：双方同时收发数据。譬如，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发送数据，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接收数据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接收数据，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发送数据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，两个方向同时进行。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70355" y="786765"/>
            <a:ext cx="39731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800" b="1" i="1">
                <a:solidFill>
                  <a:schemeClr val="bg1"/>
                </a:solidFill>
                <a:latin typeface="+mn-ea"/>
              </a:rPr>
              <a:t>同步</a:t>
            </a:r>
            <a:r>
              <a:rPr lang="en-US" altLang="zh-CN" sz="2800" b="1" i="1">
                <a:solidFill>
                  <a:schemeClr val="bg1"/>
                </a:solidFill>
                <a:latin typeface="+mn-ea"/>
              </a:rPr>
              <a:t>/</a:t>
            </a:r>
            <a:r>
              <a:rPr lang="zh-CN" altLang="en-US" sz="2800" b="1" i="1">
                <a:solidFill>
                  <a:schemeClr val="bg1"/>
                </a:solidFill>
                <a:latin typeface="+mn-ea"/>
              </a:rPr>
              <a:t>异步</a:t>
            </a:r>
            <a:endParaRPr lang="zh-CN" altLang="en-US" sz="2800" b="1" i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957580" y="2090420"/>
            <a:ext cx="9801225" cy="4200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6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同步：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通信双方通过共享的时钟线来同步数据传输，确保数据按照同一节奏发送和接收。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6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6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异步：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通信双方没有共享时钟信号，而是通过开始位、停止位和固定波特率实现同步。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7515" y="786765"/>
            <a:ext cx="233553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800" b="1" i="1">
                <a:solidFill>
                  <a:schemeClr val="bg1"/>
                </a:solidFill>
              </a:rPr>
              <a:t>串行</a:t>
            </a:r>
            <a:r>
              <a:rPr lang="en-US" altLang="zh-CN" sz="2800" b="1" i="1">
                <a:solidFill>
                  <a:schemeClr val="bg1"/>
                </a:solidFill>
              </a:rPr>
              <a:t>/</a:t>
            </a:r>
            <a:r>
              <a:rPr lang="zh-CN" altLang="en-US" sz="2800" b="1" i="1">
                <a:solidFill>
                  <a:schemeClr val="bg1"/>
                </a:solidFill>
              </a:rPr>
              <a:t>并行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866775" y="1666240"/>
            <a:ext cx="4781550" cy="2102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串行通信：数据位通过单根线一一发送。下图显示了二进制（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0100 0011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）中字母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“C”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的串行传输。当时钟线为高电平时，接受数据。高电平为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，低电平为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42660" y="1666240"/>
            <a:ext cx="5476875" cy="1931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并行通信：数据位在导线中同时传输。下图显示了二进制（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0100 0011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）中字母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“C”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的并行传输。当时钟线为高电平时，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个数据位同时接受数据。高电平为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，低电平为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597910"/>
            <a:ext cx="4781550" cy="2866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97910"/>
            <a:ext cx="5424170" cy="28663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70355" y="786765"/>
            <a:ext cx="39731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+mn-ea"/>
              </a:rPr>
              <a:t>UART</a:t>
            </a:r>
            <a:endParaRPr lang="en-US" altLang="zh-CN" sz="2800" b="1" i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567690" y="1807845"/>
            <a:ext cx="11314430" cy="1338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6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串口通信：通用异步收发器，全称是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Universal Asynchronous Receiver/Transmitter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6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USART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：通用同步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异步收发器）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690" y="2945130"/>
            <a:ext cx="4549775" cy="31076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全双工：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TX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RX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分别有一根线。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异步：没有时钟线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硬件连接：此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RX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接彼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TX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，此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TX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接彼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RX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TTL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电平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协议：逻辑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2.4V~5V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0~0.8V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内部使用推挽输出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7187" r="4906" b="2972"/>
          <a:stretch>
            <a:fillRect/>
          </a:stretch>
        </p:blipFill>
        <p:spPr>
          <a:xfrm>
            <a:off x="5897880" y="2815590"/>
            <a:ext cx="4657725" cy="3180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16255" y="-2330450"/>
            <a:ext cx="6858000" cy="6858000"/>
          </a:xfrm>
          <a:prstGeom prst="rect">
            <a:avLst/>
          </a:prstGeom>
        </p:spPr>
      </p:pic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748665" y="1419860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207645" y="1496060"/>
            <a:ext cx="4754880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ctr"/>
            <a:r>
              <a:rPr lang="en-US" altLang="zh-CN" sz="2800" b="1" i="1">
                <a:solidFill>
                  <a:schemeClr val="bg1"/>
                </a:solidFill>
              </a:rPr>
              <a:t>STM32</a:t>
            </a:r>
            <a:r>
              <a:rPr lang="zh-CN" altLang="en-US" sz="2800" b="1" i="1">
                <a:solidFill>
                  <a:schemeClr val="bg1"/>
                </a:solidFill>
              </a:rPr>
              <a:t>命名规范</a:t>
            </a:r>
            <a:endParaRPr lang="en-US" altLang="zh-CN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610" y="1983740"/>
            <a:ext cx="6407150" cy="46253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70355" y="786765"/>
            <a:ext cx="39731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+mn-ea"/>
              </a:rPr>
              <a:t>UART</a:t>
            </a:r>
            <a:endParaRPr lang="en-US" altLang="zh-CN" sz="2800" b="1" i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419100" y="3910330"/>
            <a:ext cx="11101070" cy="252031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空闲位或起始位：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处于逻辑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“1”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状态，表示当前线路上没有资料传送，进入空闲状态。处于逻辑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“0”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状态，表示开始传送下一数据段。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数据位：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紧接着起始位之后。数据位的个数可以是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等，依照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二进制构成一个字符。通常采用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ASCII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码的规则。从最低位开始传送，靠时钟定位。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45285"/>
            <a:ext cx="11100435" cy="2114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50970" y="1171575"/>
            <a:ext cx="39731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000" b="1">
                <a:solidFill>
                  <a:schemeClr val="bg1"/>
                </a:solidFill>
                <a:latin typeface="+mn-ea"/>
              </a:rPr>
              <a:t>数据帧格式</a:t>
            </a:r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70355" y="786765"/>
            <a:ext cx="39731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+mn-ea"/>
              </a:rPr>
              <a:t>UART</a:t>
            </a:r>
            <a:endParaRPr lang="en-US" altLang="zh-CN" sz="2800" b="1" i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419100" y="3757930"/>
            <a:ext cx="11101070" cy="324358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奇偶校验位：以奇校验为例，统计数据包里出现多少个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。假如出现奇数次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则该位置为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0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，假如出现偶数次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则该位置为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。以此来保证整段数据中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的个数为奇数次，借此校验资料传送的正确性。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停止位：它是一个字符数据的结束标志。可以是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位、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1.5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位、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位的高电平。由于数据是在传输线上定时的，并且每一个设备有其自己的时钟，很可能在通信中两台设备间出现了小小的不同步。因此停止位不仅仅是表示传输的结束，并且提供单片机校正时钟同步的机会。停止位的位数越多，不同时钟同步的容忍程度越大，但是数据传输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效率同时也越慢。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40205"/>
            <a:ext cx="11101070" cy="1957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50970" y="1171575"/>
            <a:ext cx="39731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000" b="1">
                <a:solidFill>
                  <a:schemeClr val="bg1"/>
                </a:solidFill>
                <a:latin typeface="+mn-ea"/>
              </a:rPr>
              <a:t>数据帧格式</a:t>
            </a:r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70355" y="786765"/>
            <a:ext cx="39731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+mn-ea"/>
              </a:rPr>
              <a:t>UART</a:t>
            </a:r>
            <a:endParaRPr lang="en-US" altLang="zh-CN" sz="2800" b="1" i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2" name="文本框 1"/>
          <p:cNvSpPr txBox="1"/>
          <p:nvPr/>
        </p:nvSpPr>
        <p:spPr>
          <a:xfrm>
            <a:off x="659765" y="1835785"/>
            <a:ext cx="11101070" cy="307467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即每秒传输的二进制位数，</a:t>
            </a:r>
            <a:r>
              <a:rPr lang="en-US" altLang="zh-CN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用</a:t>
            </a:r>
            <a:r>
              <a:rPr lang="en-US" altLang="zh-CN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b/s (bps)</a:t>
            </a:r>
            <a:r>
              <a:rPr lang="zh-CN" altLang="en-US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表示。通过对时钟的控制可以改变波特率。</a:t>
            </a:r>
            <a:endParaRPr lang="zh-CN" altLang="en-US" sz="2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收发双方需选择一样的波特率；</a:t>
            </a:r>
            <a:endParaRPr lang="zh-CN" altLang="en-US" sz="2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波特率越高，传输速度越快；</a:t>
            </a:r>
            <a:endParaRPr lang="zh-CN" altLang="en-US" sz="22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50970" y="1171575"/>
            <a:ext cx="397319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000" b="1">
                <a:solidFill>
                  <a:schemeClr val="bg1"/>
                </a:solidFill>
                <a:latin typeface="+mn-ea"/>
              </a:rPr>
              <a:t>波特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率</a:t>
            </a:r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4341495"/>
            <a:ext cx="9611360" cy="16668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31315" y="786765"/>
            <a:ext cx="361061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RS232</a:t>
            </a:r>
            <a:r>
              <a:rPr lang="zh-CN" altLang="en-US" sz="2800" b="1" i="1">
                <a:solidFill>
                  <a:schemeClr val="bg1"/>
                </a:solidFill>
              </a:rPr>
              <a:t>、</a:t>
            </a:r>
            <a:r>
              <a:rPr lang="en-US" altLang="zh-CN" sz="2800" b="1" i="1">
                <a:solidFill>
                  <a:schemeClr val="bg1"/>
                </a:solidFill>
              </a:rPr>
              <a:t>RS485</a:t>
            </a:r>
            <a:endParaRPr lang="en-US" altLang="zh-CN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2306320"/>
            <a:ext cx="4572635" cy="1011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TTL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信号受到干扰时容易失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真，因此引入了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电平；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74130" y="2306320"/>
            <a:ext cx="5144770" cy="1132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电平使用负逻辑，逻辑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-3V~-15V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定义为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+3V~+15V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" y="3474085"/>
            <a:ext cx="4573270" cy="2517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130" y="3505835"/>
            <a:ext cx="4998720" cy="25177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57580" y="1556385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sym typeface="+mn-ea"/>
              </a:rPr>
              <a:t>RS232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UART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的一种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变种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31315" y="786765"/>
            <a:ext cx="361061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RS232</a:t>
            </a:r>
            <a:r>
              <a:rPr lang="zh-CN" altLang="en-US" sz="2800" b="1" i="1">
                <a:solidFill>
                  <a:schemeClr val="bg1"/>
                </a:solidFill>
              </a:rPr>
              <a:t>、</a:t>
            </a:r>
            <a:r>
              <a:rPr lang="en-US" altLang="zh-CN" sz="2800" b="1" i="1">
                <a:solidFill>
                  <a:schemeClr val="bg1"/>
                </a:solidFill>
              </a:rPr>
              <a:t>RS485</a:t>
            </a:r>
            <a:endParaRPr lang="en-US" altLang="zh-CN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2586355"/>
            <a:ext cx="5630545" cy="1011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使用相应的芯片就可以将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TTL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电平变为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232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电平；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7580" y="3597910"/>
            <a:ext cx="5416550" cy="1483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抗干扰能力变强，传输距离也可以更长，安全距离可达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15m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。不过运输速度较慢，使用场景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不多。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240" y="2079625"/>
            <a:ext cx="4525645" cy="31254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57580" y="1603375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sym typeface="+mn-ea"/>
              </a:rPr>
              <a:t>RS232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31315" y="786765"/>
            <a:ext cx="361061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RS232</a:t>
            </a:r>
            <a:r>
              <a:rPr lang="zh-CN" altLang="en-US" sz="2800" b="1" i="1">
                <a:solidFill>
                  <a:schemeClr val="bg1"/>
                </a:solidFill>
              </a:rPr>
              <a:t>、</a:t>
            </a:r>
            <a:r>
              <a:rPr lang="en-US" altLang="zh-CN" sz="2800" b="1" i="1">
                <a:solidFill>
                  <a:schemeClr val="bg1"/>
                </a:solidFill>
              </a:rPr>
              <a:t>RS485</a:t>
            </a:r>
            <a:endParaRPr lang="en-US" altLang="zh-CN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993900"/>
            <a:ext cx="9944735" cy="1011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传输方式采用差分信号，抗干扰能力强。且外部接线一般两根线以双绞线的形式缠绕在一起，即使受到干扰也是两根线同时受到干扰，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而差值变化不大。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硬件上信号收发线为差分信号线。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7580" y="1480185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sym typeface="+mn-ea"/>
              </a:rPr>
              <a:t>RS485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15" y="3597910"/>
            <a:ext cx="3323590" cy="2602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3601085"/>
            <a:ext cx="3420110" cy="2607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31315" y="786765"/>
            <a:ext cx="361061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RS232</a:t>
            </a:r>
            <a:r>
              <a:rPr lang="zh-CN" altLang="en-US" sz="2800" b="1" i="1">
                <a:solidFill>
                  <a:schemeClr val="bg1"/>
                </a:solidFill>
              </a:rPr>
              <a:t>、</a:t>
            </a:r>
            <a:r>
              <a:rPr lang="en-US" altLang="zh-CN" sz="2800" b="1" i="1">
                <a:solidFill>
                  <a:schemeClr val="bg1"/>
                </a:solidFill>
              </a:rPr>
              <a:t>RS485</a:t>
            </a:r>
            <a:endParaRPr lang="en-US" altLang="zh-CN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963930" y="1480185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sym typeface="+mn-ea"/>
              </a:rPr>
              <a:t>RS485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2424430"/>
            <a:ext cx="4999355" cy="24536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24835" y="4977130"/>
            <a:ext cx="4934585" cy="548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的电压差值来定义。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31315" y="786765"/>
            <a:ext cx="361061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</a:rPr>
              <a:t>RS232</a:t>
            </a:r>
            <a:r>
              <a:rPr lang="zh-CN" altLang="en-US" sz="2800" b="1" i="1">
                <a:solidFill>
                  <a:schemeClr val="bg1"/>
                </a:solidFill>
              </a:rPr>
              <a:t>、</a:t>
            </a:r>
            <a:r>
              <a:rPr lang="en-US" altLang="zh-CN" sz="2800" b="1" i="1">
                <a:solidFill>
                  <a:schemeClr val="bg1"/>
                </a:solidFill>
              </a:rPr>
              <a:t>RS485</a:t>
            </a:r>
            <a:endParaRPr lang="en-US" altLang="zh-CN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2484755"/>
            <a:ext cx="6342380" cy="3515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传输距离更长，频率更高；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采用半双工，可进行一主多从的组网通讯，即和很多设备进行通讯。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平时用得不多，要用的时候查芯片手册就行。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7580" y="1552575"/>
            <a:ext cx="4498975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sym typeface="+mn-ea"/>
              </a:rPr>
              <a:t>RS485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55" y="1866265"/>
            <a:ext cx="2966720" cy="1815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770" y="4232275"/>
            <a:ext cx="4498975" cy="17684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7867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SPI</a:t>
            </a:r>
            <a:endParaRPr 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876935" y="2122805"/>
            <a:ext cx="10437495" cy="4411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串行外围设备接口（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Serial Peripheral Interface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），高速、全双工、同步的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总线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通信。在芯片管脚上占用四根线。主要应用在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FLASH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，实时时钟，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转换器，还有数字信号处理器和数字信号解码器之间。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SPI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的主机拥有绝对主导权，通信前利用片选线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选中对应从机与之进行通信。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由于是同步通信，通信速率完全由主机控制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可以从几百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bps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到几百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Mbps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不等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取决于双方硬件承受能力与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4675" y="124261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介绍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7867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SPI</a:t>
            </a:r>
            <a:endParaRPr 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00380" y="1732280"/>
            <a:ext cx="6181090" cy="4505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SS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：决定主机与哪一从机通信，低电平才有效。不同的从机有不同的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线（因此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SPI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内部结构可以是推挽输出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GND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：图中没有，但是主从机的地线一定是接在一起的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SCK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：时钟线，信号由主机产生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MOSI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Master Output, Slave Input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，主机输出，从机接收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MISO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Master Input, Slave Output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，主机接收，从机输出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357" r="2792"/>
          <a:stretch>
            <a:fillRect/>
          </a:stretch>
        </p:blipFill>
        <p:spPr>
          <a:xfrm>
            <a:off x="6577330" y="1480185"/>
            <a:ext cx="5514975" cy="2550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60" y="3914775"/>
            <a:ext cx="5516245" cy="23907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84675" y="124261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结构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9615" y="1938655"/>
            <a:ext cx="3742690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ctr"/>
            <a:r>
              <a:rPr lang="en-US" sz="2800" b="1" i="1">
                <a:solidFill>
                  <a:schemeClr val="bg1"/>
                </a:solidFill>
              </a:rPr>
              <a:t>STM32</a:t>
            </a:r>
            <a:r>
              <a:rPr lang="zh-CN" altLang="en-US" sz="2800" b="1" i="1">
                <a:solidFill>
                  <a:schemeClr val="bg1"/>
                </a:solidFill>
              </a:rPr>
              <a:t>的</a:t>
            </a:r>
            <a:r>
              <a:rPr lang="zh-CN" altLang="en-US" sz="2800" b="1" i="1">
                <a:solidFill>
                  <a:schemeClr val="bg1"/>
                </a:solidFill>
              </a:rPr>
              <a:t>开发方式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8710" y="2663825"/>
            <a:ext cx="98647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直接读写寄存器：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非常底层，运算效率高。但是开发者需要查手册来看各外设对应寄存器的配置，比较麻烦。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标准库：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对读写寄存器的操作进行一定程度的封装（目前库函数已停止更新）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HAL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库：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Hardware Abstraction Layer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，硬件抽象层）是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公司目前力推的开发方式。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7867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SPI</a:t>
            </a:r>
            <a:endParaRPr 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2227580"/>
            <a:ext cx="9886315" cy="2992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SPI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通信中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NSS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（即片选线）可以分为软件模式和硬件模式。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硬件模式之下使用原生的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SPI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NSS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引脚；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软件模式之下可以用任意一个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引脚作为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NSS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引脚。这样在拥有多个从机的时候我们可以通过软件模式下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的拉高和拉低来实现通信目标的选择。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24261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结构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7867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SPI</a:t>
            </a:r>
            <a:endParaRPr 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8313" r="4958" b="-672"/>
          <a:stretch>
            <a:fillRect/>
          </a:stretch>
        </p:blipFill>
        <p:spPr>
          <a:xfrm>
            <a:off x="6096000" y="2035175"/>
            <a:ext cx="4248150" cy="3185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84675" y="124261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数据收发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5880" y="3428915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传输数据前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CLK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需在稳定的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低电平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7867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SPI</a:t>
            </a:r>
            <a:endParaRPr 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710565" y="1556385"/>
            <a:ext cx="5663565" cy="491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要给从机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发送数据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0110 0100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）主机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SCLK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MOSI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MISO </a:t>
            </a:r>
            <a:r>
              <a:rPr lang="en-US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并联到从机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、从机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、从机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的对应引脚（共享总线）；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）通过代码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点名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，拉低从机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1NSS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上的电平，其它从机的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NSS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保持高电平；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）启动数据传输（数据从主到从时，从机也可以给主机发送数据）；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）传输结束后，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NSS1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拉高；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24261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数据收发示例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55" y="2413635"/>
            <a:ext cx="4965065" cy="33115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7867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SPI</a:t>
            </a:r>
            <a:endParaRPr 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710565" y="1556385"/>
            <a:ext cx="10597515" cy="491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这里与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中的配置有关，了解即可，一般默认。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波特率：每秒钟传输高低电压的数量。</a:t>
            </a: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一般取几兆到几十兆赫兹。选取原则：①允许的最大值；②设备能承受的；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③电路板能承受的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比特位传输顺序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 MSB First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：先传最高有效位（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MSB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Most Significant Bit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 LSB First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：先传最低有效位（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LSB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Least Significant Bit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数据位的长度：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8-bit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：以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位为一组，每组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· 16-bit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：以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位为一组，每组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位整数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波形一般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要一致，如何选择看实际情况；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24261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五个参数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7867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SPI</a:t>
            </a:r>
            <a:endParaRPr 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710565" y="1556385"/>
            <a:ext cx="10597515" cy="1448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4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这里与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中的配置有关，了解即可，一般默认。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 &amp; 5.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时钟极性与时钟相位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24261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五个参数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713355"/>
            <a:ext cx="10597515" cy="38747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IIC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86740" y="2446655"/>
            <a:ext cx="11018520" cy="2564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全称为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Inter-Integrated Circuit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，可实现一主多从的总线通信（半双工通信）。其中任何能够进行发送和接收的设备都可以成为总线。一个主控能够控制信号的传输和时钟频率。当然，在任何时间点上只能有一个主控。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IIC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简单有效，整体占用空间小，可传输距离长达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英尺，并且能够以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10Kbps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的最大传输速率。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84675" y="117784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介绍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IIC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00380" y="1732280"/>
            <a:ext cx="11018520" cy="4268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只有两根线，即数据线</a:t>
            </a:r>
            <a:r>
              <a:rPr lang="en-US" altLang="zh-CN" sz="2200" b="1">
                <a:solidFill>
                  <a:schemeClr val="bg1"/>
                </a:solidFill>
                <a:latin typeface="+mn-ea"/>
                <a:sym typeface="+mn-ea"/>
              </a:rPr>
              <a:t>SDA</a:t>
            </a: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与时钟线</a:t>
            </a:r>
            <a:r>
              <a:rPr lang="en-US" altLang="zh-CN" sz="2200" b="1">
                <a:solidFill>
                  <a:schemeClr val="bg1"/>
                </a:solidFill>
                <a:latin typeface="+mn-ea"/>
                <a:sym typeface="+mn-ea"/>
              </a:rPr>
              <a:t>SCL</a:t>
            </a: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。</a:t>
            </a:r>
            <a:endParaRPr lang="zh-CN" altLang="en-US" sz="2200" b="1">
              <a:solidFill>
                <a:schemeClr val="bg1"/>
              </a:solidFill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时钟信号由主控器件产生；</a:t>
            </a:r>
            <a:endParaRPr lang="zh-CN" altLang="en-US" sz="2200" b="1">
              <a:solidFill>
                <a:schemeClr val="bg1"/>
              </a:solidFill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所有接到</a:t>
            </a:r>
            <a:r>
              <a:rPr lang="en-US" altLang="zh-CN" sz="2200" b="1">
                <a:solidFill>
                  <a:schemeClr val="bg1"/>
                </a:solidFill>
                <a:latin typeface="+mn-ea"/>
                <a:sym typeface="+mn-ea"/>
              </a:rPr>
              <a:t>IIC</a:t>
            </a: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总线设备上的串行数据</a:t>
            </a:r>
            <a:r>
              <a:rPr lang="en-US" altLang="zh-CN" sz="2200" b="1">
                <a:solidFill>
                  <a:schemeClr val="bg1"/>
                </a:solidFill>
                <a:latin typeface="+mn-ea"/>
                <a:sym typeface="+mn-ea"/>
              </a:rPr>
              <a:t>SDA</a:t>
            </a: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都接到总线的</a:t>
            </a:r>
            <a:r>
              <a:rPr lang="en-US" altLang="zh-CN" sz="2200" b="1">
                <a:solidFill>
                  <a:schemeClr val="bg1"/>
                </a:solidFill>
                <a:latin typeface="+mn-ea"/>
                <a:sym typeface="+mn-ea"/>
              </a:rPr>
              <a:t>SDA</a:t>
            </a: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上，各设备的时钟线</a:t>
            </a:r>
            <a:r>
              <a:rPr lang="en-US" altLang="zh-CN" sz="2200" b="1">
                <a:solidFill>
                  <a:schemeClr val="bg1"/>
                </a:solidFill>
                <a:latin typeface="+mn-ea"/>
                <a:sym typeface="+mn-ea"/>
              </a:rPr>
              <a:t>SCL</a:t>
            </a: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接到总线的</a:t>
            </a:r>
            <a:r>
              <a:rPr lang="en-US" altLang="zh-CN" sz="2200" b="1">
                <a:solidFill>
                  <a:schemeClr val="bg1"/>
                </a:solidFill>
                <a:latin typeface="+mn-ea"/>
                <a:sym typeface="+mn-ea"/>
              </a:rPr>
              <a:t>SCL</a:t>
            </a: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上。对于并联在一条总线上的每个</a:t>
            </a:r>
            <a:r>
              <a:rPr lang="en-US" altLang="zh-CN" sz="2200" b="1">
                <a:solidFill>
                  <a:schemeClr val="bg1"/>
                </a:solidFill>
                <a:latin typeface="+mn-ea"/>
                <a:sym typeface="+mn-ea"/>
              </a:rPr>
              <a:t>IC</a:t>
            </a:r>
            <a:r>
              <a:rPr lang="zh-CN" altLang="en-US" sz="2200" b="1">
                <a:solidFill>
                  <a:schemeClr val="bg1"/>
                </a:solidFill>
                <a:latin typeface="+mn-ea"/>
                <a:sym typeface="+mn-ea"/>
              </a:rPr>
              <a:t>都有唯一的地址。</a:t>
            </a:r>
            <a:endParaRPr lang="zh-CN" altLang="en-US" sz="2200" b="1">
              <a:solidFill>
                <a:schemeClr val="bg1"/>
              </a:solidFill>
              <a:latin typeface="+mn-ea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rgbClr val="FF0000"/>
                </a:solidFill>
                <a:latin typeface="+mn-ea"/>
                <a:sym typeface="+mn-ea"/>
              </a:rPr>
              <a:t>I2C</a:t>
            </a:r>
            <a:r>
              <a:rPr lang="zh-CN" altLang="en-US" sz="2200" b="1">
                <a:solidFill>
                  <a:srgbClr val="FF0000"/>
                </a:solidFill>
                <a:latin typeface="+mn-ea"/>
                <a:sym typeface="+mn-ea"/>
              </a:rPr>
              <a:t>需要特别注意的一点就是</a:t>
            </a:r>
            <a:r>
              <a:rPr lang="en-US" altLang="zh-CN" sz="2200" b="1">
                <a:solidFill>
                  <a:srgbClr val="FF0000"/>
                </a:solidFill>
                <a:latin typeface="+mn-ea"/>
                <a:sym typeface="+mn-ea"/>
              </a:rPr>
              <a:t>SDA</a:t>
            </a:r>
            <a:r>
              <a:rPr lang="zh-CN" altLang="en-US" sz="2200" b="1">
                <a:solidFill>
                  <a:srgbClr val="FF0000"/>
                </a:solidFill>
                <a:latin typeface="+mn-ea"/>
                <a:sym typeface="+mn-ea"/>
              </a:rPr>
              <a:t>和</a:t>
            </a:r>
            <a:r>
              <a:rPr lang="en-US" altLang="zh-CN" sz="2200" b="1">
                <a:solidFill>
                  <a:srgbClr val="FF0000"/>
                </a:solidFill>
                <a:latin typeface="+mn-ea"/>
                <a:sym typeface="+mn-ea"/>
              </a:rPr>
              <a:t>SCL</a:t>
            </a:r>
            <a:r>
              <a:rPr lang="zh-CN" altLang="en-US" sz="2200" b="1">
                <a:solidFill>
                  <a:srgbClr val="FF0000"/>
                </a:solidFill>
                <a:latin typeface="+mn-ea"/>
                <a:sym typeface="+mn-ea"/>
              </a:rPr>
              <a:t>都需要上拉电阻才能正常工作。</a:t>
            </a:r>
            <a:endParaRPr lang="zh-CN" altLang="en-US" sz="2200" b="1">
              <a:solidFill>
                <a:srgbClr val="FF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84675" y="117784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硬件连接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665" y="4168140"/>
            <a:ext cx="4425315" cy="24041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IIC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936115"/>
            <a:ext cx="6619240" cy="3622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主机和从机的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SCL/SDA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都使用开漏输出。因为推挽输出可能存在不同芯片的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NMOS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同时导通的情况，会造成短路，烧毁芯片。需外接上拉电阻，使得逻辑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能够获得一个稳定的高电平支撑；阻值一般是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4.7k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开漏输出可以实现逻辑线与：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若向所有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引脚写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，输出高阻抗，但是因为总线的存在，输出电压就是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若有任意引脚写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，该引脚输出低电压，总线电压被拉低。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84675" y="1177840"/>
            <a:ext cx="4064000" cy="39878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总线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上的逻辑线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与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48273" t="6050" r="2574" b="440"/>
          <a:stretch>
            <a:fillRect/>
          </a:stretch>
        </p:blipFill>
        <p:spPr>
          <a:xfrm>
            <a:off x="7903845" y="2466340"/>
            <a:ext cx="2837180" cy="25615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IIC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822450"/>
            <a:ext cx="10235565" cy="2488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起始位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空闲状态下总线为高电平。要发送数据时，在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SCL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为高电平时，向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发送下降沿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通信过程：起始位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寻址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数据传输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停止位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965" y="3048000"/>
            <a:ext cx="6600825" cy="31572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IIC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6945" y="1576705"/>
            <a:ext cx="10561955" cy="2488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寻址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主机先发送从机的地址，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呼叫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从机；地址位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的后一位写是主机要读还是写数据；发送完后主机释放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，即恢复总线上的高电平，等待从机上的应答，即等待从机将总线电平拉低。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通信过程：起始位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寻址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数据传输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停止位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" y="3451860"/>
            <a:ext cx="6868795" cy="32092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12100" y="3451860"/>
            <a:ext cx="3607435" cy="320929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寻址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NAK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的原因：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地址填错；要寻址的从机不存在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2)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要寻址的从机正忙，未来得及回复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ACK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3)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从机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故障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478200" y="1153795"/>
            <a:ext cx="9799200" cy="2570400"/>
          </a:xfrm>
        </p:spPr>
        <p:txBody>
          <a:bodyPr/>
          <a:p>
            <a:r>
              <a:rPr lang="en-US" altLang="zh-CN">
                <a:solidFill>
                  <a:schemeClr val="bg1"/>
                </a:solidFill>
              </a:rPr>
              <a:t>CubeMX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r>
              <a:rPr lang="zh-CN" altLang="en-US">
                <a:solidFill>
                  <a:schemeClr val="bg1"/>
                </a:solidFill>
              </a:rPr>
              <a:t>配置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平行四边形 11"/>
          <p:cNvSpPr/>
          <p:nvPr>
            <p:custDataLst>
              <p:tags r:id="rId2"/>
            </p:custDataLst>
          </p:nvPr>
        </p:nvSpPr>
        <p:spPr>
          <a:xfrm>
            <a:off x="4126230" y="267271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QQ图片20230829210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/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21" name="半闭框 20"/>
          <p:cNvSpPr/>
          <p:nvPr/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平行四边形 2"/>
          <p:cNvSpPr/>
          <p:nvPr>
            <p:custDataLst>
              <p:tags r:id="rId5"/>
            </p:custDataLst>
          </p:nvPr>
        </p:nvSpPr>
        <p:spPr>
          <a:xfrm>
            <a:off x="3666490" y="364045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IIC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6945" y="1576705"/>
            <a:ext cx="10561955" cy="2488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数据传输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同样地，主机写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读完数据后释放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，等待从机应答后继续发送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读取数据。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通信过程：起始位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寻址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数据传输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停止位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690" y="2791460"/>
            <a:ext cx="8039100" cy="3670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IIC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6945" y="1576705"/>
            <a:ext cx="10561955" cy="2488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停止位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SCL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为高电平时，向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SDA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发送上升沿。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通信过程：起始位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寻址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数据传输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停止位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35" y="2679065"/>
            <a:ext cx="8335010" cy="3950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IIC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6945" y="1576705"/>
            <a:ext cx="10561955" cy="2488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向从机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0x78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0x5a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0x33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；读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个字节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通信过程：起始位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寻址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数据传输</a:t>
            </a:r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+ 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停止位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295" y="2663190"/>
            <a:ext cx="8487410" cy="40481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IIC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6945" y="1576705"/>
            <a:ext cx="10561955" cy="2488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即可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通信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速率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873250"/>
            <a:ext cx="6543675" cy="4813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CAN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01015" y="1913255"/>
            <a:ext cx="11018520" cy="4268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全称为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Controller Area Network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，广泛应用于汽车、工业控制和机器人等需要高可靠性和实时数据交换的领域。它支持多节点通信和消息优先级仲裁机制，确保关键数据优先传输。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协议无需主控时钟，同步实现数据传输，速度可达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1 Mbps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，并内置错误检测与纠正机制，确保通信的安全与可靠性。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两条差分信号线（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CAN_H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CAN_L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传输数据，具备强抗干扰能力，即使在电磁环境复杂的场景中也能稳定工作。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简介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CAN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01015" y="1913255"/>
            <a:ext cx="11018520" cy="1223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一般情况需要使用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收发芯片，并且需要使用一个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120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欧的终端电阻。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硬件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连接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729865"/>
            <a:ext cx="5568950" cy="37318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3260725"/>
            <a:ext cx="5917565" cy="2647950"/>
          </a:xfrm>
          <a:prstGeom prst="rect">
            <a:avLst/>
          </a:prstGeom>
        </p:spPr>
      </p:pic>
      <p:pic>
        <p:nvPicPr>
          <p:cNvPr id="19" name="图片 1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3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CAN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01015" y="1913255"/>
            <a:ext cx="11018520" cy="1223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还需要注意，我们给单片机配置的引脚时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CAN_TX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CAN_RX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，这两者是不需要走差分线的；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但是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CAN_H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CAN_L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是需要严格走差分线的。</a:t>
            </a:r>
            <a:endParaRPr lang="zh-CN" altLang="en-US"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硬件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连接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405" y="370205"/>
            <a:ext cx="7912100" cy="63741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0415" y="862965"/>
            <a:ext cx="233426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CAN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547370" y="1684655"/>
            <a:ext cx="10972800" cy="1223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两根信号线的电压差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CAN_H - CAN_L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总线的电平，与传输的逻辑信号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对应。显性为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，隐性为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。发送逻辑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时收发器不作反应，发送逻辑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时收发器试图让总线上出现电压差。当节点需要发送数据时，它会通过输出显性电平来将数据传输到总线上。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4675" y="1177925"/>
            <a:ext cx="5691505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显性电平与隐性</a:t>
            </a: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电平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275" y="3429000"/>
            <a:ext cx="5598795" cy="1866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由于显性电平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可以覆盖隐性电平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，因此当多个节点同时尝试发送数据时，具有最高优先级的节点（通常通过其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号决定）将能够成功地将数据发送到总线上。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173345" cy="18656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E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478200" y="1153795"/>
            <a:ext cx="9799200" cy="2570400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课后作业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平行四边形 11"/>
          <p:cNvSpPr/>
          <p:nvPr>
            <p:custDataLst>
              <p:tags r:id="rId2"/>
            </p:custDataLst>
          </p:nvPr>
        </p:nvSpPr>
        <p:spPr>
          <a:xfrm>
            <a:off x="4126230" y="267271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QQ图片20230829210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95" y="4725035"/>
            <a:ext cx="3405505" cy="2270760"/>
          </a:xfrm>
          <a:prstGeom prst="rect">
            <a:avLst/>
          </a:prstGeom>
        </p:spPr>
      </p:pic>
      <p:sp>
        <p:nvSpPr>
          <p:cNvPr id="18" name="斜纹 17"/>
          <p:cNvSpPr/>
          <p:nvPr/>
        </p:nvSpPr>
        <p:spPr>
          <a:xfrm rot="10800000">
            <a:off x="8646795" y="6090285"/>
            <a:ext cx="142240" cy="1489075"/>
          </a:xfrm>
          <a:prstGeom prst="diagStripe">
            <a:avLst/>
          </a:prstGeom>
          <a:solidFill>
            <a:srgbClr val="FD6F00"/>
          </a:solidFill>
          <a:ln>
            <a:solidFill>
              <a:srgbClr val="FC67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21" name="半闭框 20"/>
          <p:cNvSpPr/>
          <p:nvPr/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平行四边形 2"/>
          <p:cNvSpPr/>
          <p:nvPr>
            <p:custDataLst>
              <p:tags r:id="rId5"/>
            </p:custDataLst>
          </p:nvPr>
        </p:nvSpPr>
        <p:spPr>
          <a:xfrm>
            <a:off x="3666490" y="3640455"/>
            <a:ext cx="4980305" cy="8382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83055" y="862965"/>
            <a:ext cx="370459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一、初识</a:t>
            </a:r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STM32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732280"/>
            <a:ext cx="9780905" cy="4268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尝试不从网上直接搜索问题的答案，阅读芯片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Datasheet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Reference manual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，回答问题：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、以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STM32F334C8T6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芯片为例，这一串数字与字母代表了什么意思？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、如果想要用该芯片内部温度计来测量温度：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内部温度计连接了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ADC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的什么通道？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ADC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的理论温度测量范围是多少？你是如何获得上述问题的答案的？给出过程。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26285"/>
            <a:ext cx="6858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740" y="2262505"/>
            <a:ext cx="6652260" cy="3902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lvl="1" indent="457200"/>
            <a:endParaRPr lang="zh-CN" altLang="en-US" b="1">
              <a:solidFill>
                <a:schemeClr val="bg1"/>
              </a:solidFill>
              <a:latin typeface="+mn-ea"/>
            </a:endParaRPr>
          </a:p>
          <a:p>
            <a:pPr marL="457200" lvl="1" indent="457200"/>
            <a:endParaRPr lang="zh-CN" b="1">
              <a:solidFill>
                <a:schemeClr val="bg1"/>
              </a:solidFill>
              <a:latin typeface="+mn-ea"/>
            </a:endParaRPr>
          </a:p>
          <a:p>
            <a:pPr marL="457200" lvl="1" indent="457200" algn="l">
              <a:lnSpc>
                <a:spcPct val="120000"/>
              </a:lnSpc>
            </a:pPr>
            <a:r>
              <a:rPr lang="en-US" altLang="zh-CN" sz="2000" b="1">
                <a:solidFill>
                  <a:schemeClr val="bg1"/>
                </a:solidFill>
                <a:latin typeface="+mn-ea"/>
              </a:rPr>
              <a:t>CubeMX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是有意法半导体公司开发的一款图形</a:t>
            </a:r>
            <a:endParaRPr lang="zh-CN" altLang="en-US" sz="2000" b="1">
              <a:solidFill>
                <a:schemeClr val="bg1"/>
              </a:solidFill>
              <a:latin typeface="+mn-ea"/>
            </a:endParaRPr>
          </a:p>
          <a:p>
            <a:pPr marL="457200" lvl="1" indent="457200"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+mn-ea"/>
              </a:rPr>
              <a:t>化工具，可以通过分布过程为</a:t>
            </a:r>
            <a:r>
              <a:rPr lang="en-US" altLang="zh-CN" sz="2000" b="1">
                <a:solidFill>
                  <a:schemeClr val="bg1"/>
                </a:solidFill>
                <a:latin typeface="+mn-ea"/>
              </a:rPr>
              <a:t>STM32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处理器配</a:t>
            </a:r>
            <a:endParaRPr lang="zh-CN" altLang="en-US" sz="2000" b="1">
              <a:solidFill>
                <a:schemeClr val="bg1"/>
              </a:solidFill>
              <a:latin typeface="+mn-ea"/>
            </a:endParaRPr>
          </a:p>
          <a:p>
            <a:pPr marL="457200" lvl="1" indent="457200"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+mn-ea"/>
              </a:rPr>
              <a:t>置引脚并生成初始化</a:t>
            </a:r>
            <a:r>
              <a:rPr lang="en-US" altLang="zh-CN" sz="2000" b="1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代码的工具。</a:t>
            </a:r>
            <a:endParaRPr lang="zh-CN" altLang="en-US" sz="2000" b="1">
              <a:solidFill>
                <a:schemeClr val="bg1"/>
              </a:solidFill>
              <a:latin typeface="+mn-ea"/>
            </a:endParaRPr>
          </a:p>
          <a:p>
            <a:pPr marL="457200" lvl="1" indent="457200" algn="l">
              <a:lnSpc>
                <a:spcPct val="120000"/>
              </a:lnSpc>
            </a:pPr>
            <a:endParaRPr lang="zh-CN" altLang="en-US" sz="2000" b="1">
              <a:solidFill>
                <a:schemeClr val="bg1"/>
              </a:solidFill>
              <a:latin typeface="+mn-ea"/>
            </a:endParaRPr>
          </a:p>
          <a:p>
            <a:pPr marL="457200" lvl="1" indent="457200" algn="l"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+mn-ea"/>
              </a:rPr>
              <a:t>下载流程以及开发环境配置在讲义中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有给出。</a:t>
            </a:r>
            <a:endParaRPr lang="zh-CN" altLang="en-US" sz="2000" b="1">
              <a:solidFill>
                <a:schemeClr val="bg1"/>
              </a:solidFill>
              <a:latin typeface="+mn-ea"/>
            </a:endParaRPr>
          </a:p>
          <a:p>
            <a:pPr marL="457200" lvl="1" indent="457200" algn="l">
              <a:lnSpc>
                <a:spcPct val="120000"/>
              </a:lnSpc>
            </a:pPr>
            <a:endParaRPr lang="en-US" altLang="zh-CN" sz="15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1108710" y="186245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44385" y="2510155"/>
            <a:ext cx="3994785" cy="2630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42185" y="1273810"/>
            <a:ext cx="3032125" cy="664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en-US" sz="2800" b="1" i="1">
                <a:solidFill>
                  <a:schemeClr val="bg1"/>
                </a:solidFill>
              </a:rPr>
              <a:t>CubeMX</a:t>
            </a:r>
            <a:r>
              <a:rPr lang="zh-CN" altLang="en-US" sz="2800" b="1" i="1">
                <a:solidFill>
                  <a:schemeClr val="bg1"/>
                </a:solidFill>
              </a:rPr>
              <a:t>简介</a:t>
            </a:r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800" b="1" i="1">
              <a:solidFill>
                <a:schemeClr val="bg1"/>
              </a:solidFill>
            </a:endParaRPr>
          </a:p>
          <a:p>
            <a:pPr indent="457200" algn="l"/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83055" y="862965"/>
            <a:ext cx="347662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</a:t>
            </a:r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GPIO</a:t>
            </a:r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TIM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732280"/>
            <a:ext cx="9780905" cy="2884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、观看视频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https://www.bilibili.com/video/BV1Sy4y1y7B1/?p=3&amp;vd_source=fdc288be87882e8a472dd1972732dbc6</a:t>
            </a: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了解使用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CubeMX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建立工程的流程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、如果使用单片机控制一个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mos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管的通断，如下图所示，应该如何配置？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4680585"/>
            <a:ext cx="1696720" cy="1762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83055" y="862965"/>
            <a:ext cx="347662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二、</a:t>
            </a:r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GPIO</a:t>
            </a:r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TIM</a:t>
            </a:r>
            <a:endParaRPr lang="en-US" altLang="zh-CN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377190" y="1732280"/>
            <a:ext cx="5648325" cy="415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、关于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：什么样的定时器可以生成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pwm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Q2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：生成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pwm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波可以使用定时器的什么模式？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Q3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：对于如图所示配置的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STMF103C8T6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的时钟树，如何配置频率为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1kHz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，占空比为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60%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PWM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波？你在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CubeMX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中将如何配置？配置了哪些参数，参数是多少？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2280"/>
            <a:ext cx="5423535" cy="37274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83055" y="862965"/>
            <a:ext cx="347662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三、通信协议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979930"/>
            <a:ext cx="10561955" cy="415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NEC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协议是一种常见的红外遥控协议，主要用于电视、音响和其他家电设备。查找资料，了解该技术，回答以下问题：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红外通信是一种串行通信还是并行通信，为什么？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红外通信是是全双工还是半双工，还是单工，为什么？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红外通信是同步通信还是异步通信，为什么？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给出常用的硬件接线方式。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3870" y="-2240915"/>
            <a:ext cx="6858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957580" y="1403985"/>
            <a:ext cx="3275965" cy="762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半闭框 15"/>
          <p:cNvSpPr/>
          <p:nvPr>
            <p:custDataLst>
              <p:tags r:id="rId2"/>
            </p:custDataLst>
          </p:nvPr>
        </p:nvSpPr>
        <p:spPr>
          <a:xfrm rot="5400000">
            <a:off x="11463020" y="57150"/>
            <a:ext cx="786130" cy="673100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83055" y="862965"/>
            <a:ext cx="347662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/>
            <a:r>
              <a:rPr lang="zh-CN" altLang="en-US" sz="2800" b="1" i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三、通信协议</a:t>
            </a:r>
            <a:endParaRPr lang="zh-CN" altLang="en-US" sz="2800" b="1" i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lang="zh-CN" altLang="en-US" sz="1600" b="1"/>
              <a:t>输入上拉</a:t>
            </a:r>
            <a:endParaRPr lang="zh-CN" altLang="en-US" sz="1600" b="1"/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/>
              <a:t>就是把电压拉低，拉到</a:t>
            </a:r>
            <a:r>
              <a:rPr lang="en-US" altLang="zh-CN" sz="1600"/>
              <a:t>GND</a:t>
            </a:r>
            <a:r>
              <a:rPr lang="zh-CN" altLang="en-US" sz="1600"/>
              <a:t>。与上拉原理相似。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57580" y="1979930"/>
            <a:ext cx="10561955" cy="415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NEC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协议是一种常见的红外遥控协议，主要用于电视、音响和其他家电设备。查找资料，了解该技术，回答以下问题：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、（选做）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NEC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协议如何表示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“1”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，如何表示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“0”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接收端如何知道数据开始传输了？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介绍传输的数据格式；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如何传输字母</a:t>
            </a:r>
            <a:r>
              <a:rPr lang="en-US" altLang="zh-CN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“G”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？（其他信息无要求）</a:t>
            </a:r>
            <a:r>
              <a:rPr lang="zh-CN" altLang="en-US" sz="2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2.xml><?xml version="1.0" encoding="utf-8"?>
<p:tagLst xmlns:p="http://schemas.openxmlformats.org/presentationml/2006/main">
  <p:tag name="COMMONDATA" val="eyJoZGlkIjoiMDg1MjRjZmZmOTgzYzUwMDMzMzkxMDYwNjljY2RmNjUifQ==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13002</Words>
  <Application>WPS 演示</Application>
  <PresentationFormat>宽屏</PresentationFormat>
  <Paragraphs>1459</Paragraphs>
  <Slides>93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2" baseType="lpstr">
      <vt:lpstr>Arial</vt:lpstr>
      <vt:lpstr>宋体</vt:lpstr>
      <vt:lpstr>Wingdings</vt:lpstr>
      <vt:lpstr>Wingdings</vt:lpstr>
      <vt:lpstr>微软雅黑</vt:lpstr>
      <vt:lpstr>黑体</vt:lpstr>
      <vt:lpstr>Arial Unicode MS</vt:lpstr>
      <vt:lpstr>Calibri</vt:lpstr>
      <vt:lpstr>WPS</vt:lpstr>
      <vt:lpstr>硬件组第二次培训</vt:lpstr>
      <vt:lpstr>初识STM32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CubeMX的配置</vt:lpstr>
      <vt:lpstr>PowerPoint 演示文稿</vt:lpstr>
      <vt:lpstr>GPIO与TIM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通信协议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课后作业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cl</cp:lastModifiedBy>
  <cp:revision>411</cp:revision>
  <dcterms:created xsi:type="dcterms:W3CDTF">2019-06-19T02:08:00Z</dcterms:created>
  <dcterms:modified xsi:type="dcterms:W3CDTF">2025-09-28T10:55:11Z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78A84BF12AF74571AF5366768DCB5A2F_13</vt:lpwstr>
  </property>
</Properties>
</file>